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72" r:id="rId3"/>
    <p:sldId id="273" r:id="rId4"/>
    <p:sldId id="258" r:id="rId5"/>
    <p:sldId id="267" r:id="rId6"/>
    <p:sldId id="268" r:id="rId7"/>
    <p:sldId id="269" r:id="rId8"/>
    <p:sldId id="270" r:id="rId9"/>
    <p:sldId id="271" r:id="rId10"/>
  </p:sldIdLst>
  <p:sldSz cx="9906000" cy="6858000" type="A4"/>
  <p:notesSz cx="6735763" cy="98694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1" d="100"/>
          <a:sy n="101" d="100"/>
        </p:scale>
        <p:origin x="159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26988-F31A-43A8-BFF1-206D07E152F1}" type="datetimeFigureOut">
              <a:rPr lang="en-IN" smtClean="0"/>
              <a:t>06-10-2025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B91FB1B-B4BC-415D-A945-7B70997F57D7}" type="slidenum">
              <a:rPr lang="en-IN" smtClean="0"/>
              <a:t>‹#›</a:t>
            </a:fld>
            <a:endParaRPr lang="en-IN"/>
          </a:p>
        </p:txBody>
      </p:sp>
    </p:spTree>
    <p:extLst>
      <p:ext uri="{BB962C8B-B14F-4D97-AF65-F5344CB8AC3E}">
        <p14:creationId xmlns:p14="http://schemas.microsoft.com/office/powerpoint/2010/main" val="175785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226988-F31A-43A8-BFF1-206D07E152F1}" type="datetimeFigureOut">
              <a:rPr lang="en-IN" smtClean="0"/>
              <a:t>06-10-2025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B91FB1B-B4BC-415D-A945-7B70997F57D7}" type="slidenum">
              <a:rPr lang="en-IN" smtClean="0"/>
              <a:t>‹#›</a:t>
            </a:fld>
            <a:endParaRPr lang="en-IN"/>
          </a:p>
        </p:txBody>
      </p:sp>
    </p:spTree>
    <p:extLst>
      <p:ext uri="{BB962C8B-B14F-4D97-AF65-F5344CB8AC3E}">
        <p14:creationId xmlns:p14="http://schemas.microsoft.com/office/powerpoint/2010/main" val="1161602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226988-F31A-43A8-BFF1-206D07E152F1}" type="datetimeFigureOut">
              <a:rPr lang="en-IN" smtClean="0"/>
              <a:t>06-10-2025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B91FB1B-B4BC-415D-A945-7B70997F57D7}" type="slidenum">
              <a:rPr lang="en-IN" smtClean="0"/>
              <a:t>‹#›</a:t>
            </a:fld>
            <a:endParaRPr lang="en-IN"/>
          </a:p>
        </p:txBody>
      </p:sp>
    </p:spTree>
    <p:extLst>
      <p:ext uri="{BB962C8B-B14F-4D97-AF65-F5344CB8AC3E}">
        <p14:creationId xmlns:p14="http://schemas.microsoft.com/office/powerpoint/2010/main" val="2875340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226988-F31A-43A8-BFF1-206D07E152F1}" type="datetimeFigureOut">
              <a:rPr lang="en-IN" smtClean="0"/>
              <a:t>06-10-2025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B91FB1B-B4BC-415D-A945-7B70997F57D7}" type="slidenum">
              <a:rPr lang="en-IN" smtClean="0"/>
              <a:t>‹#›</a:t>
            </a:fld>
            <a:endParaRPr lang="en-IN"/>
          </a:p>
        </p:txBody>
      </p:sp>
    </p:spTree>
    <p:extLst>
      <p:ext uri="{BB962C8B-B14F-4D97-AF65-F5344CB8AC3E}">
        <p14:creationId xmlns:p14="http://schemas.microsoft.com/office/powerpoint/2010/main" val="3253034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226988-F31A-43A8-BFF1-206D07E152F1}" type="datetimeFigureOut">
              <a:rPr lang="en-IN" smtClean="0"/>
              <a:t>06-10-2025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B91FB1B-B4BC-415D-A945-7B70997F57D7}" type="slidenum">
              <a:rPr lang="en-IN" smtClean="0"/>
              <a:t>‹#›</a:t>
            </a:fld>
            <a:endParaRPr lang="en-IN"/>
          </a:p>
        </p:txBody>
      </p:sp>
    </p:spTree>
    <p:extLst>
      <p:ext uri="{BB962C8B-B14F-4D97-AF65-F5344CB8AC3E}">
        <p14:creationId xmlns:p14="http://schemas.microsoft.com/office/powerpoint/2010/main" val="1829290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3226988-F31A-43A8-BFF1-206D07E152F1}" type="datetimeFigureOut">
              <a:rPr lang="en-IN" smtClean="0"/>
              <a:t>06-10-2025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B91FB1B-B4BC-415D-A945-7B70997F57D7}" type="slidenum">
              <a:rPr lang="en-IN" smtClean="0"/>
              <a:t>‹#›</a:t>
            </a:fld>
            <a:endParaRPr lang="en-IN"/>
          </a:p>
        </p:txBody>
      </p:sp>
    </p:spTree>
    <p:extLst>
      <p:ext uri="{BB962C8B-B14F-4D97-AF65-F5344CB8AC3E}">
        <p14:creationId xmlns:p14="http://schemas.microsoft.com/office/powerpoint/2010/main" val="3797254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3226988-F31A-43A8-BFF1-206D07E152F1}" type="datetimeFigureOut">
              <a:rPr lang="en-IN" smtClean="0"/>
              <a:t>06-10-2025</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3B91FB1B-B4BC-415D-A945-7B70997F57D7}" type="slidenum">
              <a:rPr lang="en-IN" smtClean="0"/>
              <a:t>‹#›</a:t>
            </a:fld>
            <a:endParaRPr lang="en-IN"/>
          </a:p>
        </p:txBody>
      </p:sp>
    </p:spTree>
    <p:extLst>
      <p:ext uri="{BB962C8B-B14F-4D97-AF65-F5344CB8AC3E}">
        <p14:creationId xmlns:p14="http://schemas.microsoft.com/office/powerpoint/2010/main" val="3595351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3226988-F31A-43A8-BFF1-206D07E152F1}" type="datetimeFigureOut">
              <a:rPr lang="en-IN" smtClean="0"/>
              <a:t>06-10-2025</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3B91FB1B-B4BC-415D-A945-7B70997F57D7}" type="slidenum">
              <a:rPr lang="en-IN" smtClean="0"/>
              <a:t>‹#›</a:t>
            </a:fld>
            <a:endParaRPr lang="en-IN"/>
          </a:p>
        </p:txBody>
      </p:sp>
    </p:spTree>
    <p:extLst>
      <p:ext uri="{BB962C8B-B14F-4D97-AF65-F5344CB8AC3E}">
        <p14:creationId xmlns:p14="http://schemas.microsoft.com/office/powerpoint/2010/main" val="3924343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226988-F31A-43A8-BFF1-206D07E152F1}" type="datetimeFigureOut">
              <a:rPr lang="en-IN" smtClean="0"/>
              <a:t>06-10-2025</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3B91FB1B-B4BC-415D-A945-7B70997F57D7}" type="slidenum">
              <a:rPr lang="en-IN" smtClean="0"/>
              <a:t>‹#›</a:t>
            </a:fld>
            <a:endParaRPr lang="en-IN"/>
          </a:p>
        </p:txBody>
      </p:sp>
    </p:spTree>
    <p:extLst>
      <p:ext uri="{BB962C8B-B14F-4D97-AF65-F5344CB8AC3E}">
        <p14:creationId xmlns:p14="http://schemas.microsoft.com/office/powerpoint/2010/main" val="2132734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226988-F31A-43A8-BFF1-206D07E152F1}" type="datetimeFigureOut">
              <a:rPr lang="en-IN" smtClean="0"/>
              <a:t>06-10-2025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B91FB1B-B4BC-415D-A945-7B70997F57D7}" type="slidenum">
              <a:rPr lang="en-IN" smtClean="0"/>
              <a:t>‹#›</a:t>
            </a:fld>
            <a:endParaRPr lang="en-IN"/>
          </a:p>
        </p:txBody>
      </p:sp>
    </p:spTree>
    <p:extLst>
      <p:ext uri="{BB962C8B-B14F-4D97-AF65-F5344CB8AC3E}">
        <p14:creationId xmlns:p14="http://schemas.microsoft.com/office/powerpoint/2010/main" val="3265133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3226988-F31A-43A8-BFF1-206D07E152F1}" type="datetimeFigureOut">
              <a:rPr lang="en-IN" smtClean="0"/>
              <a:t>06-10-2025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B91FB1B-B4BC-415D-A945-7B70997F57D7}" type="slidenum">
              <a:rPr lang="en-IN" smtClean="0"/>
              <a:t>‹#›</a:t>
            </a:fld>
            <a:endParaRPr lang="en-IN"/>
          </a:p>
        </p:txBody>
      </p:sp>
    </p:spTree>
    <p:extLst>
      <p:ext uri="{BB962C8B-B14F-4D97-AF65-F5344CB8AC3E}">
        <p14:creationId xmlns:p14="http://schemas.microsoft.com/office/powerpoint/2010/main" val="903210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226988-F31A-43A8-BFF1-206D07E152F1}" type="datetimeFigureOut">
              <a:rPr lang="en-IN" smtClean="0"/>
              <a:t>06-10-2025</a:t>
            </a:fld>
            <a:endParaRPr lang="en-IN"/>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91FB1B-B4BC-415D-A945-7B70997F57D7}" type="slidenum">
              <a:rPr lang="en-IN" smtClean="0"/>
              <a:t>‹#›</a:t>
            </a:fld>
            <a:endParaRPr lang="en-IN"/>
          </a:p>
        </p:txBody>
      </p:sp>
    </p:spTree>
    <p:extLst>
      <p:ext uri="{BB962C8B-B14F-4D97-AF65-F5344CB8AC3E}">
        <p14:creationId xmlns:p14="http://schemas.microsoft.com/office/powerpoint/2010/main" val="27099064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hyperlink" Target="Nivoshi%20Final.mp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8AAFD-C7FE-A6E1-F18C-C61015291461}"/>
              </a:ext>
            </a:extLst>
          </p:cNvPr>
          <p:cNvSpPr>
            <a:spLocks noGrp="1"/>
          </p:cNvSpPr>
          <p:nvPr>
            <p:ph type="title"/>
          </p:nvPr>
        </p:nvSpPr>
        <p:spPr>
          <a:xfrm>
            <a:off x="0" y="365126"/>
            <a:ext cx="9906000" cy="1325563"/>
          </a:xfrm>
        </p:spPr>
        <p:txBody>
          <a:bodyPr>
            <a:normAutofit/>
          </a:bodyPr>
          <a:lstStyle/>
          <a:p>
            <a:pPr algn="ctr">
              <a:lnSpc>
                <a:spcPct val="107000"/>
              </a:lnSpc>
              <a:spcAft>
                <a:spcPts val="800"/>
              </a:spcAft>
            </a:pPr>
            <a:r>
              <a:rPr lang="en-US" sz="2800" b="1" kern="100" dirty="0">
                <a:latin typeface="Sakal Marathi" panose="02000400000000000000" pitchFamily="2" charset="0"/>
                <a:ea typeface="Calibri" panose="020F0502020204030204" pitchFamily="34" charset="0"/>
                <a:cs typeface="Sakal Marathi" panose="02000400000000000000" pitchFamily="2" charset="0"/>
              </a:rPr>
              <a:t>Zilla Parishad Ratnagiri</a:t>
            </a:r>
            <a:br>
              <a:rPr lang="en-IN" sz="2800" b="1" kern="100" dirty="0">
                <a:latin typeface="Sakal Marathi" panose="02000400000000000000" pitchFamily="2" charset="0"/>
                <a:ea typeface="Calibri" panose="020F0502020204030204" pitchFamily="34" charset="0"/>
                <a:cs typeface="Sakal Marathi" panose="02000400000000000000" pitchFamily="2" charset="0"/>
              </a:rPr>
            </a:br>
            <a:r>
              <a:rPr lang="en-US" sz="2800" b="1" kern="100" dirty="0">
                <a:latin typeface="Sakal Marathi" panose="02000400000000000000" pitchFamily="2" charset="0"/>
                <a:ea typeface="Calibri" panose="020F0502020204030204" pitchFamily="34" charset="0"/>
                <a:cs typeface="Sakal Marathi" panose="02000400000000000000" pitchFamily="2" charset="0"/>
              </a:rPr>
              <a:t>District Water &amp; Sanitation Mission Cell</a:t>
            </a:r>
            <a:endParaRPr lang="en-IN" sz="2800" b="1" dirty="0">
              <a:latin typeface="Sakal Marathi" panose="02000400000000000000" pitchFamily="2" charset="0"/>
              <a:cs typeface="Sakal Marathi" panose="02000400000000000000" pitchFamily="2" charset="0"/>
            </a:endParaRPr>
          </a:p>
        </p:txBody>
      </p:sp>
      <p:sp>
        <p:nvSpPr>
          <p:cNvPr id="6" name="Title 1">
            <a:extLst>
              <a:ext uri="{FF2B5EF4-FFF2-40B4-BE49-F238E27FC236}">
                <a16:creationId xmlns:a16="http://schemas.microsoft.com/office/drawing/2014/main" id="{D153E9C4-B7BF-B510-C52B-4F5AD8766F9A}"/>
              </a:ext>
            </a:extLst>
          </p:cNvPr>
          <p:cNvSpPr txBox="1">
            <a:spLocks/>
          </p:cNvSpPr>
          <p:nvPr/>
        </p:nvSpPr>
        <p:spPr>
          <a:xfrm>
            <a:off x="0" y="1982725"/>
            <a:ext cx="99060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7000"/>
              </a:lnSpc>
              <a:spcAft>
                <a:spcPts val="800"/>
              </a:spcAft>
            </a:pPr>
            <a:r>
              <a:rPr lang="en-US" sz="4000" b="1" kern="100" dirty="0">
                <a:latin typeface="Sakal Marathi" panose="02000400000000000000" pitchFamily="2" charset="0"/>
                <a:ea typeface="Calibri" panose="020F0502020204030204" pitchFamily="34" charset="0"/>
                <a:cs typeface="Sakal Marathi" panose="02000400000000000000" pitchFamily="2" charset="0"/>
              </a:rPr>
              <a:t>JAL JEEVAN MISSION</a:t>
            </a:r>
            <a:endParaRPr lang="en-IN" sz="4000" b="1" kern="100" dirty="0">
              <a:latin typeface="Sakal Marathi" panose="02000400000000000000" pitchFamily="2" charset="0"/>
              <a:ea typeface="Calibri" panose="020F0502020204030204" pitchFamily="34" charset="0"/>
              <a:cs typeface="Sakal Marathi" panose="02000400000000000000" pitchFamily="2" charset="0"/>
            </a:endParaRPr>
          </a:p>
        </p:txBody>
      </p:sp>
      <p:sp>
        <p:nvSpPr>
          <p:cNvPr id="7" name="Title 1">
            <a:extLst>
              <a:ext uri="{FF2B5EF4-FFF2-40B4-BE49-F238E27FC236}">
                <a16:creationId xmlns:a16="http://schemas.microsoft.com/office/drawing/2014/main" id="{3FC00116-DA2B-F208-C5C8-F6F02077B5E9}"/>
              </a:ext>
            </a:extLst>
          </p:cNvPr>
          <p:cNvSpPr txBox="1">
            <a:spLocks/>
          </p:cNvSpPr>
          <p:nvPr/>
        </p:nvSpPr>
        <p:spPr>
          <a:xfrm>
            <a:off x="0" y="3698097"/>
            <a:ext cx="99060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7000"/>
              </a:lnSpc>
              <a:spcAft>
                <a:spcPts val="800"/>
              </a:spcAft>
            </a:pPr>
            <a:endParaRPr lang="en-IN" sz="6600" b="1" kern="100" dirty="0">
              <a:latin typeface="Sakal Marathi" panose="02000400000000000000" pitchFamily="2" charset="0"/>
              <a:ea typeface="Calibri" panose="020F0502020204030204" pitchFamily="34" charset="0"/>
              <a:cs typeface="Sakal Marathi" panose="02000400000000000000" pitchFamily="2" charset="0"/>
            </a:endParaRPr>
          </a:p>
        </p:txBody>
      </p:sp>
      <p:sp>
        <p:nvSpPr>
          <p:cNvPr id="5" name="TextBox 4">
            <a:extLst>
              <a:ext uri="{FF2B5EF4-FFF2-40B4-BE49-F238E27FC236}">
                <a16:creationId xmlns:a16="http://schemas.microsoft.com/office/drawing/2014/main" id="{F289C29B-F160-884E-0015-59A0C92CAE9E}"/>
              </a:ext>
            </a:extLst>
          </p:cNvPr>
          <p:cNvSpPr txBox="1"/>
          <p:nvPr/>
        </p:nvSpPr>
        <p:spPr>
          <a:xfrm>
            <a:off x="0" y="4546606"/>
            <a:ext cx="9905999" cy="954107"/>
          </a:xfrm>
          <a:prstGeom prst="rect">
            <a:avLst/>
          </a:prstGeom>
          <a:noFill/>
        </p:spPr>
        <p:txBody>
          <a:bodyPr wrap="square">
            <a:spAutoFit/>
          </a:bodyPr>
          <a:lstStyle/>
          <a:p>
            <a:pPr algn="ctr"/>
            <a:r>
              <a:rPr lang="en-IN" sz="2800" b="1" dirty="0" err="1">
                <a:cs typeface="Sakal Marathi" panose="02000400000000000000" pitchFamily="2" charset="0"/>
              </a:rPr>
              <a:t>Grampanchayat</a:t>
            </a:r>
            <a:r>
              <a:rPr lang="en-IN" sz="2800" b="1" kern="1200" dirty="0">
                <a:solidFill>
                  <a:schemeClr val="tx1"/>
                </a:solidFill>
                <a:effectLst/>
                <a:cs typeface="Sakal Marathi" panose="02000400000000000000" pitchFamily="2" charset="0"/>
              </a:rPr>
              <a:t> </a:t>
            </a:r>
            <a:r>
              <a:rPr lang="en-IN" sz="2800" b="1" dirty="0">
                <a:cs typeface="Sakal Marathi" panose="02000400000000000000" pitchFamily="2" charset="0"/>
              </a:rPr>
              <a:t>-</a:t>
            </a:r>
            <a:r>
              <a:rPr lang="en-IN" sz="2800" b="1" kern="1200" dirty="0">
                <a:solidFill>
                  <a:schemeClr val="tx1"/>
                </a:solidFill>
                <a:effectLst/>
                <a:cs typeface="Sakal Marathi" panose="02000400000000000000" pitchFamily="2" charset="0"/>
              </a:rPr>
              <a:t> </a:t>
            </a:r>
            <a:r>
              <a:rPr lang="en-IN" sz="2800" b="1" kern="1200" dirty="0" err="1">
                <a:solidFill>
                  <a:schemeClr val="tx1"/>
                </a:solidFill>
                <a:effectLst/>
                <a:cs typeface="Sakal Marathi" panose="02000400000000000000" pitchFamily="2" charset="0"/>
              </a:rPr>
              <a:t>Indavati</a:t>
            </a:r>
            <a:r>
              <a:rPr lang="en-IN" sz="2800" b="1" kern="1200" dirty="0">
                <a:solidFill>
                  <a:schemeClr val="tx1"/>
                </a:solidFill>
                <a:effectLst/>
                <a:cs typeface="Sakal Marathi" panose="02000400000000000000" pitchFamily="2" charset="0"/>
              </a:rPr>
              <a:t>, Village - </a:t>
            </a:r>
            <a:r>
              <a:rPr lang="en-IN" sz="2800" b="1" kern="1200" dirty="0" err="1">
                <a:solidFill>
                  <a:schemeClr val="tx1"/>
                </a:solidFill>
                <a:effectLst/>
                <a:cs typeface="Sakal Marathi" panose="02000400000000000000" pitchFamily="2" charset="0"/>
              </a:rPr>
              <a:t>Nivoshi</a:t>
            </a:r>
            <a:r>
              <a:rPr lang="en-IN" sz="2800" b="1" kern="1200" dirty="0">
                <a:solidFill>
                  <a:schemeClr val="tx1"/>
                </a:solidFill>
                <a:effectLst/>
                <a:cs typeface="Sakal Marathi" panose="02000400000000000000" pitchFamily="2" charset="0"/>
              </a:rPr>
              <a:t>, </a:t>
            </a:r>
          </a:p>
          <a:p>
            <a:pPr algn="ctr"/>
            <a:r>
              <a:rPr lang="en-IN" sz="2800" b="1" kern="1200" dirty="0">
                <a:solidFill>
                  <a:schemeClr val="tx1"/>
                </a:solidFill>
                <a:effectLst/>
                <a:cs typeface="Sakal Marathi" panose="02000400000000000000" pitchFamily="2" charset="0"/>
              </a:rPr>
              <a:t>Block - Lanja, Dist.- Ratnagiri</a:t>
            </a:r>
            <a:endParaRPr lang="en-IN" sz="2800" b="1" dirty="0">
              <a:cs typeface="Sakal Marathi" panose="02000400000000000000" pitchFamily="2"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2900" y="2863849"/>
            <a:ext cx="1333500" cy="1412875"/>
          </a:xfrm>
          <a:prstGeom prst="rect">
            <a:avLst/>
          </a:prstGeom>
        </p:spPr>
      </p:pic>
    </p:spTree>
    <p:extLst>
      <p:ext uri="{BB962C8B-B14F-4D97-AF65-F5344CB8AC3E}">
        <p14:creationId xmlns:p14="http://schemas.microsoft.com/office/powerpoint/2010/main" val="1696348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51916A-F18E-9572-AE51-B7B9A118BFD9}"/>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0A7A30ED-5A16-EFF4-28C5-7E9572E1F5A2}"/>
              </a:ext>
            </a:extLst>
          </p:cNvPr>
          <p:cNvSpPr txBox="1"/>
          <p:nvPr/>
        </p:nvSpPr>
        <p:spPr>
          <a:xfrm>
            <a:off x="476250" y="290715"/>
            <a:ext cx="8991600" cy="338554"/>
          </a:xfrm>
          <a:prstGeom prst="rect">
            <a:avLst/>
          </a:prstGeom>
          <a:solidFill>
            <a:schemeClr val="accent2"/>
          </a:solidFill>
        </p:spPr>
        <p:txBody>
          <a:bodyPr wrap="square">
            <a:spAutoFit/>
          </a:bodyPr>
          <a:lstStyle/>
          <a:p>
            <a:pPr marL="0" marR="0" algn="ctr">
              <a:buNone/>
            </a:pPr>
            <a:r>
              <a:rPr lang="en-IN" sz="1600" b="1" kern="100" dirty="0">
                <a:effectLst/>
                <a:ea typeface="Calibri" panose="020F0502020204030204" pitchFamily="34" charset="0"/>
                <a:cs typeface="Sakal Marathi" panose="02000400000000000000" pitchFamily="2" charset="0"/>
              </a:rPr>
              <a:t>Jal J</a:t>
            </a:r>
            <a:r>
              <a:rPr lang="en-IN" sz="1600" b="1" kern="100" dirty="0">
                <a:ea typeface="Calibri" panose="020F0502020204030204" pitchFamily="34" charset="0"/>
                <a:cs typeface="Sakal Marathi" panose="02000400000000000000" pitchFamily="2" charset="0"/>
              </a:rPr>
              <a:t>ee</a:t>
            </a:r>
            <a:r>
              <a:rPr lang="en-IN" sz="1600" b="1" kern="100" dirty="0">
                <a:effectLst/>
                <a:ea typeface="Calibri" panose="020F0502020204030204" pitchFamily="34" charset="0"/>
                <a:cs typeface="Sakal Marathi" panose="02000400000000000000" pitchFamily="2" charset="0"/>
              </a:rPr>
              <a:t>van Mission</a:t>
            </a:r>
          </a:p>
        </p:txBody>
      </p:sp>
      <p:sp>
        <p:nvSpPr>
          <p:cNvPr id="3" name="TextBox 2">
            <a:extLst>
              <a:ext uri="{FF2B5EF4-FFF2-40B4-BE49-F238E27FC236}">
                <a16:creationId xmlns:a16="http://schemas.microsoft.com/office/drawing/2014/main" id="{A4550F46-F9D7-E0D9-5F16-E5A4D03C6780}"/>
              </a:ext>
            </a:extLst>
          </p:cNvPr>
          <p:cNvSpPr txBox="1"/>
          <p:nvPr/>
        </p:nvSpPr>
        <p:spPr>
          <a:xfrm>
            <a:off x="390525" y="781050"/>
            <a:ext cx="9077325" cy="400110"/>
          </a:xfrm>
          <a:prstGeom prst="rect">
            <a:avLst/>
          </a:prstGeom>
          <a:noFill/>
        </p:spPr>
        <p:txBody>
          <a:bodyPr wrap="square" rtlCol="0">
            <a:spAutoFit/>
          </a:bodyPr>
          <a:lstStyle/>
          <a:p>
            <a:pPr marL="285750" lvl="0" indent="-285750" algn="just" defTabSz="914400">
              <a:buFont typeface="Wingdings" panose="05000000000000000000" pitchFamily="2" charset="2"/>
              <a:buChar char="Ø"/>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defRPr/>
            </a:pPr>
            <a:r>
              <a:rPr lang="en-IN" sz="2000" b="1" dirty="0"/>
              <a:t>Details of Scheme</a:t>
            </a:r>
            <a:endParaRPr lang="en-IN" sz="2000" b="1" dirty="0">
              <a:cs typeface="Sakal Marathi" panose="02000400000000000000" pitchFamily="2" charset="0"/>
            </a:endParaRPr>
          </a:p>
        </p:txBody>
      </p:sp>
      <p:graphicFrame>
        <p:nvGraphicFramePr>
          <p:cNvPr id="4" name="Table 3">
            <a:extLst>
              <a:ext uri="{FF2B5EF4-FFF2-40B4-BE49-F238E27FC236}">
                <a16:creationId xmlns:a16="http://schemas.microsoft.com/office/drawing/2014/main" id="{5F44A536-BC27-1BBD-AC05-C4718DCBC4CA}"/>
              </a:ext>
            </a:extLst>
          </p:cNvPr>
          <p:cNvGraphicFramePr>
            <a:graphicFrameLocks noGrp="1"/>
          </p:cNvGraphicFramePr>
          <p:nvPr>
            <p:extLst>
              <p:ext uri="{D42A27DB-BD31-4B8C-83A1-F6EECF244321}">
                <p14:modId xmlns:p14="http://schemas.microsoft.com/office/powerpoint/2010/main" val="2827133848"/>
              </p:ext>
            </p:extLst>
          </p:nvPr>
        </p:nvGraphicFramePr>
        <p:xfrm>
          <a:off x="476250" y="1247895"/>
          <a:ext cx="8991600" cy="4863221"/>
        </p:xfrm>
        <a:graphic>
          <a:graphicData uri="http://schemas.openxmlformats.org/drawingml/2006/table">
            <a:tbl>
              <a:tblPr firstRow="1" bandRow="1">
                <a:tableStyleId>{5C22544A-7EE6-4342-B048-85BDC9FD1C3A}</a:tableStyleId>
              </a:tblPr>
              <a:tblGrid>
                <a:gridCol w="3381375">
                  <a:extLst>
                    <a:ext uri="{9D8B030D-6E8A-4147-A177-3AD203B41FA5}">
                      <a16:colId xmlns:a16="http://schemas.microsoft.com/office/drawing/2014/main" val="896360070"/>
                    </a:ext>
                  </a:extLst>
                </a:gridCol>
                <a:gridCol w="5610225">
                  <a:extLst>
                    <a:ext uri="{9D8B030D-6E8A-4147-A177-3AD203B41FA5}">
                      <a16:colId xmlns:a16="http://schemas.microsoft.com/office/drawing/2014/main" val="4268497135"/>
                    </a:ext>
                  </a:extLst>
                </a:gridCol>
              </a:tblGrid>
              <a:tr h="358077">
                <a:tc>
                  <a:txBody>
                    <a:bodyPr/>
                    <a:lstStyle/>
                    <a:p>
                      <a:r>
                        <a:rPr lang="en-US" sz="1800" b="1" kern="1200" dirty="0">
                          <a:solidFill>
                            <a:schemeClr val="tx1"/>
                          </a:solidFill>
                          <a:latin typeface="+mn-lt"/>
                          <a:ea typeface="+mn-ea"/>
                          <a:cs typeface="DVOT-Surekh" pitchFamily="2" charset="0"/>
                        </a:rPr>
                        <a:t>Scheme Name</a:t>
                      </a:r>
                    </a:p>
                  </a:txBody>
                  <a:tcPr>
                    <a:solidFill>
                      <a:schemeClr val="bg1">
                        <a:lumMod val="95000"/>
                      </a:schemeClr>
                    </a:solidFill>
                  </a:tcPr>
                </a:tc>
                <a:tc>
                  <a:txBody>
                    <a:bodyPr/>
                    <a:lstStyle/>
                    <a:p>
                      <a:r>
                        <a:rPr lang="en-US" sz="1800" b="1" kern="1200" dirty="0">
                          <a:solidFill>
                            <a:schemeClr val="tx1"/>
                          </a:solidFill>
                          <a:latin typeface="+mn-lt"/>
                          <a:ea typeface="+mn-ea"/>
                          <a:cs typeface="DVOT-Surekh" pitchFamily="2" charset="0"/>
                        </a:rPr>
                        <a:t>Retro-fitting Scheme of </a:t>
                      </a:r>
                      <a:r>
                        <a:rPr lang="en-US" sz="1800" b="1" kern="1200" dirty="0" err="1">
                          <a:solidFill>
                            <a:schemeClr val="tx1"/>
                          </a:solidFill>
                          <a:latin typeface="+mn-lt"/>
                          <a:ea typeface="+mn-ea"/>
                          <a:cs typeface="DVOT-Surekh" pitchFamily="2" charset="0"/>
                        </a:rPr>
                        <a:t>Nivoshi</a:t>
                      </a:r>
                      <a:r>
                        <a:rPr lang="en-US" sz="1800" b="1" kern="1200" dirty="0">
                          <a:solidFill>
                            <a:schemeClr val="tx1"/>
                          </a:solidFill>
                          <a:latin typeface="+mn-lt"/>
                          <a:ea typeface="+mn-ea"/>
                          <a:cs typeface="DVOT-Surekh" pitchFamily="2" charset="0"/>
                        </a:rPr>
                        <a:t>, </a:t>
                      </a:r>
                      <a:r>
                        <a:rPr lang="en-US" sz="1800" b="1" kern="1200" dirty="0" err="1">
                          <a:solidFill>
                            <a:schemeClr val="tx1"/>
                          </a:solidFill>
                          <a:latin typeface="+mn-lt"/>
                          <a:ea typeface="+mn-ea"/>
                          <a:cs typeface="DVOT-Surekh" pitchFamily="2" charset="0"/>
                        </a:rPr>
                        <a:t>Tal.Lanja</a:t>
                      </a:r>
                      <a:r>
                        <a:rPr lang="en-US" sz="1800" b="1" kern="1200" dirty="0">
                          <a:solidFill>
                            <a:schemeClr val="tx1"/>
                          </a:solidFill>
                          <a:latin typeface="+mn-lt"/>
                          <a:ea typeface="+mn-ea"/>
                          <a:cs typeface="DVOT-Surekh" pitchFamily="2" charset="0"/>
                        </a:rPr>
                        <a:t>, </a:t>
                      </a:r>
                      <a:r>
                        <a:rPr lang="en-US" sz="1800" b="1" kern="1200" dirty="0" err="1">
                          <a:solidFill>
                            <a:schemeClr val="tx1"/>
                          </a:solidFill>
                          <a:latin typeface="+mn-lt"/>
                          <a:ea typeface="+mn-ea"/>
                          <a:cs typeface="DVOT-Surekh" pitchFamily="2" charset="0"/>
                        </a:rPr>
                        <a:t>Dist.Ratnagiri</a:t>
                      </a:r>
                      <a:endParaRPr lang="en-US" sz="1800" b="1" kern="1200" dirty="0">
                        <a:solidFill>
                          <a:schemeClr val="tx1"/>
                        </a:solidFill>
                        <a:latin typeface="+mn-lt"/>
                        <a:ea typeface="+mn-ea"/>
                        <a:cs typeface="DVOT-Surekh" pitchFamily="2" charset="0"/>
                      </a:endParaRPr>
                    </a:p>
                  </a:txBody>
                  <a:tcPr>
                    <a:solidFill>
                      <a:schemeClr val="bg1">
                        <a:lumMod val="95000"/>
                      </a:schemeClr>
                    </a:solidFill>
                  </a:tcPr>
                </a:tc>
                <a:extLst>
                  <a:ext uri="{0D108BD9-81ED-4DB2-BD59-A6C34878D82A}">
                    <a16:rowId xmlns:a16="http://schemas.microsoft.com/office/drawing/2014/main" val="2278886695"/>
                  </a:ext>
                </a:extLst>
              </a:tr>
              <a:tr h="379867">
                <a:tc>
                  <a:txBody>
                    <a:bodyPr/>
                    <a:lstStyle/>
                    <a:p>
                      <a:r>
                        <a:rPr lang="en-US" sz="1800" b="1" kern="1200" dirty="0">
                          <a:solidFill>
                            <a:schemeClr val="tx1"/>
                          </a:solidFill>
                          <a:latin typeface="+mn-lt"/>
                          <a:ea typeface="+mn-ea"/>
                          <a:cs typeface="DVOT-Surekh" pitchFamily="2" charset="0"/>
                        </a:rPr>
                        <a:t>Including Habitation</a:t>
                      </a:r>
                    </a:p>
                  </a:txBody>
                  <a:tcPr>
                    <a:solidFill>
                      <a:schemeClr val="bg1">
                        <a:lumMod val="95000"/>
                      </a:schemeClr>
                    </a:solidFill>
                  </a:tcPr>
                </a:tc>
                <a:tc>
                  <a:txBody>
                    <a:bodyPr/>
                    <a:lstStyle/>
                    <a:p>
                      <a:r>
                        <a:rPr lang="en-US" sz="1800" b="1" kern="1200" dirty="0" err="1">
                          <a:solidFill>
                            <a:schemeClr val="tx1"/>
                          </a:solidFill>
                          <a:latin typeface="+mn-lt"/>
                          <a:ea typeface="+mn-ea"/>
                          <a:cs typeface="DVOT-Surekh" pitchFamily="2" charset="0"/>
                        </a:rPr>
                        <a:t>Nivoshi</a:t>
                      </a:r>
                      <a:endParaRPr lang="en-US" sz="1800" b="1" kern="1200" dirty="0">
                        <a:solidFill>
                          <a:schemeClr val="tx1"/>
                        </a:solidFill>
                        <a:latin typeface="+mn-lt"/>
                        <a:ea typeface="+mn-ea"/>
                        <a:cs typeface="DVOT-Surekh" pitchFamily="2" charset="0"/>
                      </a:endParaRPr>
                    </a:p>
                  </a:txBody>
                  <a:tcPr>
                    <a:solidFill>
                      <a:schemeClr val="bg1">
                        <a:lumMod val="95000"/>
                      </a:schemeClr>
                    </a:solidFill>
                  </a:tcPr>
                </a:tc>
                <a:extLst>
                  <a:ext uri="{0D108BD9-81ED-4DB2-BD59-A6C34878D82A}">
                    <a16:rowId xmlns:a16="http://schemas.microsoft.com/office/drawing/2014/main" val="1486959645"/>
                  </a:ext>
                </a:extLst>
              </a:tr>
              <a:tr h="358077">
                <a:tc>
                  <a:txBody>
                    <a:bodyPr/>
                    <a:lstStyle/>
                    <a:p>
                      <a:r>
                        <a:rPr lang="en-US" sz="1800" b="1" dirty="0">
                          <a:solidFill>
                            <a:schemeClr val="tx1"/>
                          </a:solidFill>
                          <a:latin typeface="+mn-lt"/>
                          <a:cs typeface="DVOT-Surekh" pitchFamily="2" charset="0"/>
                        </a:rPr>
                        <a:t>Population (Year 2011)</a:t>
                      </a:r>
                      <a:endParaRPr lang="en-US" sz="1800" b="1" dirty="0">
                        <a:solidFill>
                          <a:schemeClr val="tx1"/>
                        </a:solidFill>
                        <a:latin typeface="+mn-lt"/>
                        <a:cs typeface="DVOT-SurekhMR" pitchFamily="2" charset="0"/>
                      </a:endParaRPr>
                    </a:p>
                  </a:txBody>
                  <a:tcPr>
                    <a:solidFill>
                      <a:schemeClr val="bg1">
                        <a:lumMod val="95000"/>
                      </a:schemeClr>
                    </a:solidFill>
                  </a:tcPr>
                </a:tc>
                <a:tc>
                  <a:txBody>
                    <a:bodyPr/>
                    <a:lstStyle/>
                    <a:p>
                      <a:pPr marL="0" algn="l" defTabSz="914400" rtl="0" eaLnBrk="1" latinLnBrk="0" hangingPunct="1"/>
                      <a:r>
                        <a:rPr lang="en-US" sz="1800" b="1" kern="1200" baseline="0" dirty="0">
                          <a:solidFill>
                            <a:schemeClr val="tx1"/>
                          </a:solidFill>
                          <a:latin typeface="+mn-lt"/>
                          <a:ea typeface="+mn-ea"/>
                          <a:cs typeface="DVOT-SurekhMR" pitchFamily="2" charset="0"/>
                        </a:rPr>
                        <a:t>395</a:t>
                      </a:r>
                    </a:p>
                  </a:txBody>
                  <a:tcPr>
                    <a:solidFill>
                      <a:schemeClr val="bg1">
                        <a:lumMod val="95000"/>
                      </a:schemeClr>
                    </a:solidFill>
                  </a:tcPr>
                </a:tc>
                <a:extLst>
                  <a:ext uri="{0D108BD9-81ED-4DB2-BD59-A6C34878D82A}">
                    <a16:rowId xmlns:a16="http://schemas.microsoft.com/office/drawing/2014/main" val="537830181"/>
                  </a:ext>
                </a:extLst>
              </a:tr>
              <a:tr h="3580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mn-lt"/>
                          <a:cs typeface="DVOT-Surekh" pitchFamily="2" charset="0"/>
                        </a:rPr>
                        <a:t>Projected Population (Year 2037)</a:t>
                      </a:r>
                      <a:r>
                        <a:rPr lang="en-US" sz="1800" b="1" baseline="0" dirty="0">
                          <a:solidFill>
                            <a:schemeClr val="tx1"/>
                          </a:solidFill>
                          <a:latin typeface="+mn-lt"/>
                          <a:cs typeface="DVOT-SurekhMR" pitchFamily="2" charset="0"/>
                        </a:rPr>
                        <a:t> </a:t>
                      </a:r>
                      <a:endParaRPr lang="en-US" sz="1800" b="1" dirty="0">
                        <a:solidFill>
                          <a:schemeClr val="tx1"/>
                        </a:solidFill>
                        <a:latin typeface="+mn-lt"/>
                        <a:cs typeface="DVOT-SurekhMR" pitchFamily="2" charset="0"/>
                      </a:endParaRPr>
                    </a:p>
                  </a:txBody>
                  <a:tcPr>
                    <a:solidFill>
                      <a:schemeClr val="bg1">
                        <a:lumMod val="95000"/>
                      </a:schemeClr>
                    </a:solidFill>
                  </a:tcPr>
                </a:tc>
                <a:tc>
                  <a:txBody>
                    <a:bodyPr/>
                    <a:lstStyle/>
                    <a:p>
                      <a:pPr marL="0" algn="l" defTabSz="914400" rtl="0" eaLnBrk="1" latinLnBrk="0" hangingPunct="1"/>
                      <a:r>
                        <a:rPr lang="en-US" sz="1800" b="1" kern="1200" baseline="0" dirty="0">
                          <a:solidFill>
                            <a:schemeClr val="tx1"/>
                          </a:solidFill>
                          <a:latin typeface="+mn-lt"/>
                          <a:ea typeface="+mn-ea"/>
                          <a:cs typeface="DVOT-SurekhMR" pitchFamily="2" charset="0"/>
                        </a:rPr>
                        <a:t>492</a:t>
                      </a:r>
                    </a:p>
                  </a:txBody>
                  <a:tcPr>
                    <a:solidFill>
                      <a:schemeClr val="bg1">
                        <a:lumMod val="95000"/>
                      </a:schemeClr>
                    </a:solidFill>
                  </a:tcPr>
                </a:tc>
                <a:extLst>
                  <a:ext uri="{0D108BD9-81ED-4DB2-BD59-A6C34878D82A}">
                    <a16:rowId xmlns:a16="http://schemas.microsoft.com/office/drawing/2014/main" val="2675934364"/>
                  </a:ext>
                </a:extLst>
              </a:tr>
              <a:tr h="363075">
                <a:tc>
                  <a:txBody>
                    <a:bodyPr/>
                    <a:lstStyle/>
                    <a:p>
                      <a:r>
                        <a:rPr lang="en-US" sz="1800" b="1" dirty="0">
                          <a:solidFill>
                            <a:schemeClr val="tx1"/>
                          </a:solidFill>
                          <a:latin typeface="+mn-lt"/>
                          <a:cs typeface="DVOT-Surekh" pitchFamily="2" charset="0"/>
                        </a:rPr>
                        <a:t>Estimate Amount</a:t>
                      </a:r>
                    </a:p>
                  </a:txBody>
                  <a:tcP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baseline="0" dirty="0">
                          <a:solidFill>
                            <a:schemeClr val="tx1"/>
                          </a:solidFill>
                          <a:latin typeface="+mn-lt"/>
                          <a:ea typeface="+mn-ea"/>
                          <a:cs typeface="DVOT-SurekhMR" pitchFamily="2" charset="0"/>
                        </a:rPr>
                        <a:t>9,33,790/-</a:t>
                      </a:r>
                      <a:endParaRPr lang="en-US" sz="1800" dirty="0">
                        <a:solidFill>
                          <a:schemeClr val="tx1"/>
                        </a:solidFill>
                        <a:latin typeface="+mn-lt"/>
                        <a:cs typeface="DVOT-Surekh" pitchFamily="2" charset="0"/>
                      </a:endParaRPr>
                    </a:p>
                  </a:txBody>
                  <a:tcPr>
                    <a:solidFill>
                      <a:schemeClr val="bg1">
                        <a:lumMod val="95000"/>
                      </a:schemeClr>
                    </a:solidFill>
                  </a:tcPr>
                </a:tc>
                <a:extLst>
                  <a:ext uri="{0D108BD9-81ED-4DB2-BD59-A6C34878D82A}">
                    <a16:rowId xmlns:a16="http://schemas.microsoft.com/office/drawing/2014/main" val="1283740558"/>
                  </a:ext>
                </a:extLst>
              </a:tr>
              <a:tr h="358077">
                <a:tc>
                  <a:txBody>
                    <a:bodyPr/>
                    <a:lstStyle/>
                    <a:p>
                      <a:r>
                        <a:rPr lang="en-US" sz="1800" b="1" dirty="0">
                          <a:solidFill>
                            <a:schemeClr val="tx1"/>
                          </a:solidFill>
                          <a:latin typeface="+mn-lt"/>
                          <a:cs typeface="DVOT-Surekh" pitchFamily="2" charset="0"/>
                        </a:rPr>
                        <a:t>Tender Value</a:t>
                      </a:r>
                    </a:p>
                  </a:txBody>
                  <a:tcP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kern="1200" baseline="0" dirty="0">
                          <a:solidFill>
                            <a:schemeClr val="tx1"/>
                          </a:solidFill>
                          <a:latin typeface="+mn-lt"/>
                          <a:ea typeface="+mn-ea"/>
                          <a:cs typeface="DVOT-SurekhMR" pitchFamily="2" charset="0"/>
                        </a:rPr>
                        <a:t>8,97,875/-</a:t>
                      </a:r>
                      <a:endParaRPr lang="en-US" sz="1800" dirty="0">
                        <a:solidFill>
                          <a:schemeClr val="tx1"/>
                        </a:solidFill>
                        <a:latin typeface="+mn-lt"/>
                        <a:cs typeface="DVOT-Surekh" pitchFamily="2" charset="0"/>
                      </a:endParaRPr>
                    </a:p>
                  </a:txBody>
                  <a:tcPr>
                    <a:solidFill>
                      <a:schemeClr val="bg1">
                        <a:lumMod val="95000"/>
                      </a:schemeClr>
                    </a:solidFill>
                  </a:tcPr>
                </a:tc>
                <a:extLst>
                  <a:ext uri="{0D108BD9-81ED-4DB2-BD59-A6C34878D82A}">
                    <a16:rowId xmlns:a16="http://schemas.microsoft.com/office/drawing/2014/main" val="2090549804"/>
                  </a:ext>
                </a:extLst>
              </a:tr>
              <a:tr h="358077">
                <a:tc>
                  <a:txBody>
                    <a:bodyPr/>
                    <a:lstStyle/>
                    <a:p>
                      <a:r>
                        <a:rPr lang="en-US" sz="1800" b="1" dirty="0">
                          <a:solidFill>
                            <a:schemeClr val="tx1"/>
                          </a:solidFill>
                          <a:latin typeface="+mn-lt"/>
                          <a:cs typeface="DVOT-Surekh" pitchFamily="2" charset="0"/>
                        </a:rPr>
                        <a:t>Technical Sanction Date</a:t>
                      </a:r>
                    </a:p>
                  </a:txBody>
                  <a:tcPr>
                    <a:solidFill>
                      <a:schemeClr val="bg1">
                        <a:lumMod val="95000"/>
                      </a:schemeClr>
                    </a:solidFill>
                  </a:tcPr>
                </a:tc>
                <a:tc>
                  <a:txBody>
                    <a:bodyPr/>
                    <a:lstStyle/>
                    <a:p>
                      <a:r>
                        <a:rPr lang="en-US" sz="1800" b="1" dirty="0">
                          <a:solidFill>
                            <a:schemeClr val="tx1"/>
                          </a:solidFill>
                          <a:latin typeface="+mn-lt"/>
                          <a:cs typeface="DVOT-SurekhMR" pitchFamily="2" charset="0"/>
                        </a:rPr>
                        <a:t>147/</a:t>
                      </a:r>
                      <a:r>
                        <a:rPr lang="en-US" sz="1800" b="1" baseline="0" dirty="0">
                          <a:solidFill>
                            <a:schemeClr val="tx1"/>
                          </a:solidFill>
                          <a:latin typeface="+mn-lt"/>
                          <a:cs typeface="DVOT-SurekhMR" pitchFamily="2" charset="0"/>
                        </a:rPr>
                        <a:t> October 2021</a:t>
                      </a:r>
                      <a:endParaRPr lang="en-US" sz="1800" b="1" dirty="0">
                        <a:solidFill>
                          <a:schemeClr val="tx1"/>
                        </a:solidFill>
                        <a:latin typeface="+mn-lt"/>
                        <a:cs typeface="DVOT-SurekhMR" pitchFamily="2" charset="0"/>
                      </a:endParaRPr>
                    </a:p>
                  </a:txBody>
                  <a:tcPr>
                    <a:solidFill>
                      <a:schemeClr val="bg1">
                        <a:lumMod val="95000"/>
                      </a:schemeClr>
                    </a:solidFill>
                  </a:tcPr>
                </a:tc>
                <a:extLst>
                  <a:ext uri="{0D108BD9-81ED-4DB2-BD59-A6C34878D82A}">
                    <a16:rowId xmlns:a16="http://schemas.microsoft.com/office/drawing/2014/main" val="2881185905"/>
                  </a:ext>
                </a:extLst>
              </a:tr>
              <a:tr h="626635">
                <a:tc>
                  <a:txBody>
                    <a:bodyPr/>
                    <a:lstStyle/>
                    <a:p>
                      <a:r>
                        <a:rPr lang="en-US" sz="1800" b="1" dirty="0">
                          <a:solidFill>
                            <a:schemeClr val="tx1"/>
                          </a:solidFill>
                          <a:latin typeface="+mn-lt"/>
                          <a:cs typeface="DVOT-Surekh" pitchFamily="2" charset="0"/>
                        </a:rPr>
                        <a:t>Contractor Name </a:t>
                      </a:r>
                    </a:p>
                  </a:txBody>
                  <a:tcPr>
                    <a:solidFill>
                      <a:schemeClr val="bg1">
                        <a:lumMod val="95000"/>
                      </a:schemeClr>
                    </a:solidFill>
                  </a:tcPr>
                </a:tc>
                <a:tc>
                  <a:txBody>
                    <a:bodyPr/>
                    <a:lstStyle/>
                    <a:p>
                      <a:r>
                        <a:rPr lang="en-US" sz="1800" b="1" dirty="0" err="1">
                          <a:solidFill>
                            <a:schemeClr val="tx1"/>
                          </a:solidFill>
                          <a:latin typeface="+mn-lt"/>
                          <a:cs typeface="DVOT-SurekhMR" pitchFamily="2" charset="0"/>
                        </a:rPr>
                        <a:t>Mr.Suresh</a:t>
                      </a:r>
                      <a:r>
                        <a:rPr lang="en-US" sz="1800" b="1" dirty="0">
                          <a:solidFill>
                            <a:schemeClr val="tx1"/>
                          </a:solidFill>
                          <a:latin typeface="+mn-lt"/>
                          <a:cs typeface="DVOT-SurekhMR" pitchFamily="2" charset="0"/>
                        </a:rPr>
                        <a:t> </a:t>
                      </a:r>
                      <a:r>
                        <a:rPr lang="en-US" sz="1800" b="1" dirty="0" err="1">
                          <a:solidFill>
                            <a:schemeClr val="tx1"/>
                          </a:solidFill>
                          <a:latin typeface="+mn-lt"/>
                          <a:cs typeface="DVOT-SurekhMR" pitchFamily="2" charset="0"/>
                        </a:rPr>
                        <a:t>Bhagoji</a:t>
                      </a:r>
                      <a:r>
                        <a:rPr lang="en-US" sz="1800" b="1" dirty="0">
                          <a:solidFill>
                            <a:schemeClr val="tx1"/>
                          </a:solidFill>
                          <a:latin typeface="+mn-lt"/>
                          <a:cs typeface="DVOT-SurekhMR" pitchFamily="2" charset="0"/>
                        </a:rPr>
                        <a:t> Zore, At post Lanja, </a:t>
                      </a:r>
                      <a:r>
                        <a:rPr lang="en-US" sz="1800" b="1" kern="1200" dirty="0" err="1">
                          <a:solidFill>
                            <a:schemeClr val="tx1"/>
                          </a:solidFill>
                          <a:latin typeface="+mn-lt"/>
                          <a:ea typeface="+mn-ea"/>
                          <a:cs typeface="DVOT-Surekh" pitchFamily="2" charset="0"/>
                        </a:rPr>
                        <a:t>Tal.Lanja</a:t>
                      </a:r>
                      <a:r>
                        <a:rPr lang="en-US" sz="1800" b="1" kern="1200" dirty="0">
                          <a:solidFill>
                            <a:schemeClr val="tx1"/>
                          </a:solidFill>
                          <a:latin typeface="+mn-lt"/>
                          <a:ea typeface="+mn-ea"/>
                          <a:cs typeface="DVOT-Surekh" pitchFamily="2" charset="0"/>
                        </a:rPr>
                        <a:t>, </a:t>
                      </a:r>
                      <a:r>
                        <a:rPr lang="en-US" sz="1800" b="1" kern="1200" dirty="0" err="1">
                          <a:solidFill>
                            <a:schemeClr val="tx1"/>
                          </a:solidFill>
                          <a:latin typeface="+mn-lt"/>
                          <a:ea typeface="+mn-ea"/>
                          <a:cs typeface="DVOT-Surekh" pitchFamily="2" charset="0"/>
                        </a:rPr>
                        <a:t>Dist.Ratnagiri</a:t>
                      </a:r>
                      <a:endParaRPr lang="en-US" sz="1800" b="1" dirty="0">
                        <a:solidFill>
                          <a:schemeClr val="tx1"/>
                        </a:solidFill>
                        <a:latin typeface="+mn-lt"/>
                        <a:cs typeface="DVOT-SurekhMR" pitchFamily="2" charset="0"/>
                      </a:endParaRPr>
                    </a:p>
                  </a:txBody>
                  <a:tcPr>
                    <a:solidFill>
                      <a:schemeClr val="bg1">
                        <a:lumMod val="95000"/>
                      </a:schemeClr>
                    </a:solidFill>
                  </a:tcPr>
                </a:tc>
                <a:extLst>
                  <a:ext uri="{0D108BD9-81ED-4DB2-BD59-A6C34878D82A}">
                    <a16:rowId xmlns:a16="http://schemas.microsoft.com/office/drawing/2014/main" val="1005377521"/>
                  </a:ext>
                </a:extLst>
              </a:tr>
              <a:tr h="374002">
                <a:tc>
                  <a:txBody>
                    <a:bodyPr/>
                    <a:lstStyle/>
                    <a:p>
                      <a:r>
                        <a:rPr lang="en-US" sz="1800" b="1" dirty="0">
                          <a:solidFill>
                            <a:schemeClr val="tx1"/>
                          </a:solidFill>
                          <a:latin typeface="+mn-lt"/>
                          <a:cs typeface="DVOT-Surekh" pitchFamily="2" charset="0"/>
                        </a:rPr>
                        <a:t>Work Order Date</a:t>
                      </a:r>
                    </a:p>
                  </a:txBody>
                  <a:tcPr>
                    <a:solidFill>
                      <a:schemeClr val="bg1">
                        <a:lumMod val="95000"/>
                      </a:schemeClr>
                    </a:solidFill>
                  </a:tcPr>
                </a:tc>
                <a:tc>
                  <a:txBody>
                    <a:bodyPr/>
                    <a:lstStyle/>
                    <a:p>
                      <a:r>
                        <a:rPr lang="en-US" sz="1800" b="1" dirty="0">
                          <a:solidFill>
                            <a:schemeClr val="tx1"/>
                          </a:solidFill>
                          <a:latin typeface="+mn-lt"/>
                          <a:cs typeface="DVOT-SurekhMR" pitchFamily="2" charset="0"/>
                        </a:rPr>
                        <a:t>07/01/2022</a:t>
                      </a:r>
                      <a:endParaRPr lang="en-US" sz="1800" dirty="0">
                        <a:solidFill>
                          <a:schemeClr val="tx1"/>
                        </a:solidFill>
                        <a:latin typeface="+mn-lt"/>
                        <a:cs typeface="DVOT-Surekh" pitchFamily="2" charset="0"/>
                      </a:endParaRPr>
                    </a:p>
                  </a:txBody>
                  <a:tcPr>
                    <a:solidFill>
                      <a:schemeClr val="bg1">
                        <a:lumMod val="95000"/>
                      </a:schemeClr>
                    </a:solidFill>
                  </a:tcPr>
                </a:tc>
                <a:extLst>
                  <a:ext uri="{0D108BD9-81ED-4DB2-BD59-A6C34878D82A}">
                    <a16:rowId xmlns:a16="http://schemas.microsoft.com/office/drawing/2014/main" val="1499217414"/>
                  </a:ext>
                </a:extLst>
              </a:tr>
              <a:tr h="402346">
                <a:tc>
                  <a:txBody>
                    <a:bodyPr/>
                    <a:lstStyle/>
                    <a:p>
                      <a:r>
                        <a:rPr lang="en-US" sz="1800" b="1" dirty="0">
                          <a:solidFill>
                            <a:schemeClr val="tx1"/>
                          </a:solidFill>
                          <a:latin typeface="+mn-lt"/>
                          <a:cs typeface="DVOT-Surekh" pitchFamily="2" charset="0"/>
                        </a:rPr>
                        <a:t>Work Completion Date</a:t>
                      </a:r>
                    </a:p>
                  </a:txBody>
                  <a:tcP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mn-lt"/>
                          <a:cs typeface="DVOT-SurekhMR" pitchFamily="2" charset="0"/>
                        </a:rPr>
                        <a:t>31/05/2022</a:t>
                      </a:r>
                      <a:endParaRPr lang="en-US" sz="1800" dirty="0">
                        <a:solidFill>
                          <a:schemeClr val="tx1"/>
                        </a:solidFill>
                        <a:latin typeface="+mn-lt"/>
                        <a:cs typeface="DVOT-Surekh" pitchFamily="2" charset="0"/>
                      </a:endParaRPr>
                    </a:p>
                  </a:txBody>
                  <a:tcPr>
                    <a:solidFill>
                      <a:schemeClr val="bg1">
                        <a:lumMod val="95000"/>
                      </a:schemeClr>
                    </a:solidFill>
                  </a:tcPr>
                </a:tc>
                <a:extLst>
                  <a:ext uri="{0D108BD9-81ED-4DB2-BD59-A6C34878D82A}">
                    <a16:rowId xmlns:a16="http://schemas.microsoft.com/office/drawing/2014/main" val="897672948"/>
                  </a:ext>
                </a:extLst>
              </a:tr>
              <a:tr h="358077">
                <a:tc>
                  <a:txBody>
                    <a:bodyPr/>
                    <a:lstStyle/>
                    <a:p>
                      <a:r>
                        <a:rPr lang="en-US" sz="1800" b="1" dirty="0">
                          <a:solidFill>
                            <a:schemeClr val="tx1"/>
                          </a:solidFill>
                          <a:latin typeface="+mn-lt"/>
                          <a:cs typeface="DVOT-Surekh" pitchFamily="2" charset="0"/>
                        </a:rPr>
                        <a:t>Total Household</a:t>
                      </a:r>
                    </a:p>
                  </a:txBody>
                  <a:tcPr>
                    <a:solidFill>
                      <a:schemeClr val="bg1">
                        <a:lumMod val="95000"/>
                      </a:schemeClr>
                    </a:solidFill>
                  </a:tcPr>
                </a:tc>
                <a:tc>
                  <a:txBody>
                    <a:bodyPr/>
                    <a:lstStyle/>
                    <a:p>
                      <a:pPr marL="0" algn="l" defTabSz="914400" rtl="0" eaLnBrk="1" latinLnBrk="0" hangingPunct="1"/>
                      <a:r>
                        <a:rPr lang="en-US" sz="1800" b="1" kern="1200" baseline="0" dirty="0">
                          <a:solidFill>
                            <a:schemeClr val="tx1"/>
                          </a:solidFill>
                          <a:latin typeface="+mn-lt"/>
                          <a:ea typeface="+mn-ea"/>
                          <a:cs typeface="DVOT-SurekhMR" pitchFamily="2" charset="0"/>
                        </a:rPr>
                        <a:t>101</a:t>
                      </a:r>
                    </a:p>
                  </a:txBody>
                  <a:tcPr>
                    <a:solidFill>
                      <a:schemeClr val="bg1">
                        <a:lumMod val="95000"/>
                      </a:schemeClr>
                    </a:solidFill>
                  </a:tcPr>
                </a:tc>
                <a:extLst>
                  <a:ext uri="{0D108BD9-81ED-4DB2-BD59-A6C34878D82A}">
                    <a16:rowId xmlns:a16="http://schemas.microsoft.com/office/drawing/2014/main" val="4069535817"/>
                  </a:ext>
                </a:extLst>
              </a:tr>
              <a:tr h="506606">
                <a:tc>
                  <a:txBody>
                    <a:bodyPr/>
                    <a:lstStyle/>
                    <a:p>
                      <a:r>
                        <a:rPr lang="en-US" sz="1800" b="1" dirty="0">
                          <a:solidFill>
                            <a:schemeClr val="tx1"/>
                          </a:solidFill>
                          <a:latin typeface="+mn-lt"/>
                          <a:cs typeface="DVOT-Surekh" pitchFamily="2" charset="0"/>
                        </a:rPr>
                        <a:t>Water TAX</a:t>
                      </a: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baseline="0" dirty="0">
                          <a:solidFill>
                            <a:schemeClr val="tx1"/>
                          </a:solidFill>
                          <a:latin typeface="+mn-lt"/>
                          <a:ea typeface="+mn-ea"/>
                          <a:cs typeface="DVOT-SurekhMR" pitchFamily="2" charset="0"/>
                        </a:rPr>
                        <a:t>120 Per Month</a:t>
                      </a:r>
                    </a:p>
                  </a:txBody>
                  <a:tcPr>
                    <a:solidFill>
                      <a:schemeClr val="bg1">
                        <a:lumMod val="95000"/>
                      </a:schemeClr>
                    </a:solidFill>
                  </a:tcPr>
                </a:tc>
                <a:extLst>
                  <a:ext uri="{0D108BD9-81ED-4DB2-BD59-A6C34878D82A}">
                    <a16:rowId xmlns:a16="http://schemas.microsoft.com/office/drawing/2014/main" val="3187101960"/>
                  </a:ext>
                </a:extLst>
              </a:tr>
            </a:tbl>
          </a:graphicData>
        </a:graphic>
      </p:graphicFrame>
    </p:spTree>
    <p:extLst>
      <p:ext uri="{BB962C8B-B14F-4D97-AF65-F5344CB8AC3E}">
        <p14:creationId xmlns:p14="http://schemas.microsoft.com/office/powerpoint/2010/main" val="3679033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8D9D89-456D-8CD3-B14B-E6D8F41B8A7F}"/>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BA780FD8-F24B-5330-2BE8-4288EECD89AD}"/>
              </a:ext>
            </a:extLst>
          </p:cNvPr>
          <p:cNvSpPr txBox="1"/>
          <p:nvPr/>
        </p:nvSpPr>
        <p:spPr>
          <a:xfrm>
            <a:off x="476250" y="424065"/>
            <a:ext cx="8991600" cy="338554"/>
          </a:xfrm>
          <a:prstGeom prst="rect">
            <a:avLst/>
          </a:prstGeom>
          <a:solidFill>
            <a:schemeClr val="accent2"/>
          </a:solidFill>
        </p:spPr>
        <p:txBody>
          <a:bodyPr wrap="square">
            <a:spAutoFit/>
          </a:bodyPr>
          <a:lstStyle/>
          <a:p>
            <a:pPr algn="ctr"/>
            <a:r>
              <a:rPr lang="en-IN" sz="1600" b="1" kern="100" dirty="0">
                <a:effectLst/>
                <a:ea typeface="Calibri" panose="020F0502020204030204" pitchFamily="34" charset="0"/>
                <a:cs typeface="Sakal Marathi" panose="02000400000000000000" pitchFamily="2" charset="0"/>
              </a:rPr>
              <a:t>Jal </a:t>
            </a:r>
            <a:r>
              <a:rPr lang="en-IN" sz="1600" b="1" kern="100" dirty="0">
                <a:ea typeface="Calibri" panose="020F0502020204030204" pitchFamily="34" charset="0"/>
                <a:cs typeface="Sakal Marathi" panose="02000400000000000000" pitchFamily="2" charset="0"/>
              </a:rPr>
              <a:t>Jeevan</a:t>
            </a:r>
            <a:r>
              <a:rPr lang="en-IN" sz="1600" b="1" kern="100" dirty="0">
                <a:effectLst/>
                <a:ea typeface="Calibri" panose="020F0502020204030204" pitchFamily="34" charset="0"/>
                <a:cs typeface="Sakal Marathi" panose="02000400000000000000" pitchFamily="2" charset="0"/>
              </a:rPr>
              <a:t> Mission</a:t>
            </a:r>
          </a:p>
        </p:txBody>
      </p:sp>
      <p:sp>
        <p:nvSpPr>
          <p:cNvPr id="3" name="TextBox 2">
            <a:extLst>
              <a:ext uri="{FF2B5EF4-FFF2-40B4-BE49-F238E27FC236}">
                <a16:creationId xmlns:a16="http://schemas.microsoft.com/office/drawing/2014/main" id="{125F956A-8BB4-9AC4-0068-1E50092C9709}"/>
              </a:ext>
            </a:extLst>
          </p:cNvPr>
          <p:cNvSpPr txBox="1"/>
          <p:nvPr/>
        </p:nvSpPr>
        <p:spPr>
          <a:xfrm>
            <a:off x="390525" y="942975"/>
            <a:ext cx="9077325" cy="400110"/>
          </a:xfrm>
          <a:prstGeom prst="rect">
            <a:avLst/>
          </a:prstGeom>
          <a:noFill/>
        </p:spPr>
        <p:txBody>
          <a:bodyPr wrap="square" rtlCol="0">
            <a:spAutoFit/>
          </a:bodyPr>
          <a:lstStyle/>
          <a:p>
            <a:pPr marL="285750" lvl="0" indent="-285750" algn="just" defTabSz="914400">
              <a:buFont typeface="Wingdings" panose="05000000000000000000" pitchFamily="2" charset="2"/>
              <a:buChar char="Ø"/>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defRPr/>
            </a:pPr>
            <a:r>
              <a:rPr lang="en-IN" sz="2000" b="1" dirty="0">
                <a:cs typeface="DVOT-Surekh" pitchFamily="2" charset="0"/>
              </a:rPr>
              <a:t>Scheme Assets</a:t>
            </a:r>
            <a:endParaRPr lang="en-IN" sz="2000" b="1" dirty="0">
              <a:cs typeface="Sakal Marathi" panose="02000400000000000000" pitchFamily="2" charset="0"/>
            </a:endParaRPr>
          </a:p>
        </p:txBody>
      </p:sp>
      <p:graphicFrame>
        <p:nvGraphicFramePr>
          <p:cNvPr id="2" name="Table 1">
            <a:extLst>
              <a:ext uri="{FF2B5EF4-FFF2-40B4-BE49-F238E27FC236}">
                <a16:creationId xmlns:a16="http://schemas.microsoft.com/office/drawing/2014/main" id="{DA0B9419-9535-79F4-9D82-47E031DD1627}"/>
              </a:ext>
            </a:extLst>
          </p:cNvPr>
          <p:cNvGraphicFramePr>
            <a:graphicFrameLocks noGrp="1"/>
          </p:cNvGraphicFramePr>
          <p:nvPr>
            <p:extLst>
              <p:ext uri="{D42A27DB-BD31-4B8C-83A1-F6EECF244321}">
                <p14:modId xmlns:p14="http://schemas.microsoft.com/office/powerpoint/2010/main" val="598418519"/>
              </p:ext>
            </p:extLst>
          </p:nvPr>
        </p:nvGraphicFramePr>
        <p:xfrm>
          <a:off x="476250" y="1533525"/>
          <a:ext cx="8905875" cy="4114213"/>
        </p:xfrm>
        <a:graphic>
          <a:graphicData uri="http://schemas.openxmlformats.org/drawingml/2006/table">
            <a:tbl>
              <a:tblPr/>
              <a:tblGrid>
                <a:gridCol w="845708">
                  <a:extLst>
                    <a:ext uri="{9D8B030D-6E8A-4147-A177-3AD203B41FA5}">
                      <a16:colId xmlns:a16="http://schemas.microsoft.com/office/drawing/2014/main" val="293247224"/>
                    </a:ext>
                  </a:extLst>
                </a:gridCol>
                <a:gridCol w="5097892">
                  <a:extLst>
                    <a:ext uri="{9D8B030D-6E8A-4147-A177-3AD203B41FA5}">
                      <a16:colId xmlns:a16="http://schemas.microsoft.com/office/drawing/2014/main" val="1362789844"/>
                    </a:ext>
                  </a:extLst>
                </a:gridCol>
                <a:gridCol w="638175">
                  <a:extLst>
                    <a:ext uri="{9D8B030D-6E8A-4147-A177-3AD203B41FA5}">
                      <a16:colId xmlns:a16="http://schemas.microsoft.com/office/drawing/2014/main" val="1204168716"/>
                    </a:ext>
                  </a:extLst>
                </a:gridCol>
                <a:gridCol w="2324100">
                  <a:extLst>
                    <a:ext uri="{9D8B030D-6E8A-4147-A177-3AD203B41FA5}">
                      <a16:colId xmlns:a16="http://schemas.microsoft.com/office/drawing/2014/main" val="2069754317"/>
                    </a:ext>
                  </a:extLst>
                </a:gridCol>
              </a:tblGrid>
              <a:tr h="292829">
                <a:tc>
                  <a:txBody>
                    <a:bodyPr/>
                    <a:lstStyle/>
                    <a:p>
                      <a:pPr algn="ctr" fontAlgn="b">
                        <a:lnSpc>
                          <a:spcPct val="150000"/>
                        </a:lnSpc>
                      </a:pPr>
                      <a:r>
                        <a:rPr lang="en-US" sz="1800" b="1"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Sr. No.</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lnSpc>
                          <a:spcPct val="150000"/>
                        </a:lnSpc>
                      </a:pPr>
                      <a:r>
                        <a:rPr lang="en-US" sz="1800" b="1"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Sub Estimates</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lnSpc>
                          <a:spcPct val="150000"/>
                        </a:lnSpc>
                      </a:pPr>
                      <a:r>
                        <a:rPr lang="en-US" sz="1800" b="1"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Amount</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2275002844"/>
                  </a:ext>
                </a:extLst>
              </a:tr>
              <a:tr h="0">
                <a:tc>
                  <a:txBody>
                    <a:bodyPr/>
                    <a:lstStyle/>
                    <a:p>
                      <a:pPr algn="ct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1</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72000" algn="l"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RCC</a:t>
                      </a:r>
                      <a:r>
                        <a:rPr lang="en-US" sz="1800" b="0" i="0" u="none" strike="noStrike" baseline="0" dirty="0">
                          <a:solidFill>
                            <a:srgbClr val="000000"/>
                          </a:solidFill>
                          <a:latin typeface="Calibri" panose="020F0502020204030204" pitchFamily="34" charset="0"/>
                          <a:ea typeface="Calibri" panose="020F0502020204030204" pitchFamily="34" charset="0"/>
                          <a:cs typeface="Calibri" panose="020F0502020204030204" pitchFamily="34" charset="0"/>
                        </a:rPr>
                        <a:t> GSR </a:t>
                      </a:r>
                      <a:endPar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50000"/>
                        </a:lnSpc>
                      </a:pPr>
                      <a:r>
                        <a:rPr lang="en-US" sz="1800" b="0" i="0" u="none" strike="noStrike">
                          <a:solidFill>
                            <a:srgbClr val="000000"/>
                          </a:solidFill>
                          <a:latin typeface="Calibri" panose="020F0502020204030204" pitchFamily="34" charset="0"/>
                          <a:ea typeface="Calibri" panose="020F0502020204030204" pitchFamily="34" charset="0"/>
                          <a:cs typeface="Calibri" panose="020F0502020204030204" pitchFamily="34" charset="0"/>
                        </a:rPr>
                        <a:t>Rs.</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72000" algn="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508080.00 </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5265935"/>
                  </a:ext>
                </a:extLst>
              </a:tr>
              <a:tr h="263132">
                <a:tc>
                  <a:txBody>
                    <a:bodyPr/>
                    <a:lstStyle/>
                    <a:p>
                      <a:pPr algn="ct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72000" algn="l"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Distribution</a:t>
                      </a:r>
                      <a:r>
                        <a:rPr lang="en-US" sz="1800" b="0" i="0" u="none" strike="noStrike" baseline="0" dirty="0">
                          <a:solidFill>
                            <a:srgbClr val="000000"/>
                          </a:solidFill>
                          <a:latin typeface="Calibri" panose="020F0502020204030204" pitchFamily="34" charset="0"/>
                          <a:ea typeface="Calibri" panose="020F0502020204030204" pitchFamily="34" charset="0"/>
                          <a:cs typeface="Calibri" panose="020F0502020204030204" pitchFamily="34" charset="0"/>
                        </a:rPr>
                        <a:t> line</a:t>
                      </a:r>
                      <a:endPar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Rs.</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72000" algn="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267350.00</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1811364"/>
                  </a:ext>
                </a:extLst>
              </a:tr>
              <a:tr h="263132">
                <a:tc>
                  <a:txBody>
                    <a:bodyPr/>
                    <a:lstStyle/>
                    <a:p>
                      <a:pPr algn="ct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72000" algn="l"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Trial Run</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lnSpc>
                          <a:spcPct val="150000"/>
                        </a:lnSpc>
                      </a:pPr>
                      <a:r>
                        <a:rPr lang="en-US" sz="1800" b="0" i="0" u="none" strike="noStrike">
                          <a:solidFill>
                            <a:srgbClr val="000000"/>
                          </a:solidFill>
                          <a:latin typeface="Calibri" panose="020F0502020204030204" pitchFamily="34" charset="0"/>
                          <a:ea typeface="Calibri" panose="020F0502020204030204" pitchFamily="34" charset="0"/>
                          <a:cs typeface="Calibri" panose="020F0502020204030204" pitchFamily="34" charset="0"/>
                        </a:rPr>
                        <a:t>Rs.</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72000" algn="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26244.00</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4653523"/>
                  </a:ext>
                </a:extLst>
              </a:tr>
              <a:tr h="248688">
                <a:tc gridSpan="2">
                  <a:txBody>
                    <a:bodyPr/>
                    <a:lstStyle/>
                    <a:p>
                      <a:pPr algn="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Total Rs.  </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Rs.</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72000" algn="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801674.00</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045151"/>
                  </a:ext>
                </a:extLst>
              </a:tr>
              <a:tr h="0">
                <a:tc gridSpan="2">
                  <a:txBody>
                    <a:bodyPr/>
                    <a:lstStyle/>
                    <a:p>
                      <a:pPr algn="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12% GST Charges</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Rs.</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72000" algn="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96200.88</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184409"/>
                  </a:ext>
                </a:extLst>
              </a:tr>
              <a:tr h="263132">
                <a:tc gridSpan="2">
                  <a:txBody>
                    <a:bodyPr/>
                    <a:lstStyle/>
                    <a:p>
                      <a:pPr algn="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Total Rs. </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Rs.</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72000" algn="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897874.88</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0099380"/>
                  </a:ext>
                </a:extLst>
              </a:tr>
              <a:tr h="0">
                <a:tc gridSpan="2">
                  <a:txBody>
                    <a:bodyPr/>
                    <a:lstStyle/>
                    <a:p>
                      <a:pPr algn="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Add 4%</a:t>
                      </a:r>
                      <a:r>
                        <a:rPr lang="en-US" sz="1800" b="0" i="0" u="none" strike="noStrike" baseline="0" dirty="0">
                          <a:solidFill>
                            <a:srgbClr val="000000"/>
                          </a:solidFill>
                          <a:latin typeface="Calibri" panose="020F0502020204030204" pitchFamily="34" charset="0"/>
                          <a:ea typeface="Calibri" panose="020F0502020204030204" pitchFamily="34" charset="0"/>
                          <a:cs typeface="Calibri" panose="020F0502020204030204" pitchFamily="34" charset="0"/>
                        </a:rPr>
                        <a:t> For Administrative Charges Rs.  </a:t>
                      </a:r>
                      <a:endPar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Rs.</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72000" algn="r" fontAlgn="ctr">
                        <a:lnSpc>
                          <a:spcPct val="150000"/>
                        </a:lnSpc>
                      </a:pPr>
                      <a:r>
                        <a:rPr lang="en-US" sz="1800" b="0"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35915.00</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3688254"/>
                  </a:ext>
                </a:extLst>
              </a:tr>
              <a:tr h="0">
                <a:tc gridSpan="2">
                  <a:txBody>
                    <a:bodyPr/>
                    <a:lstStyle/>
                    <a:p>
                      <a:pPr algn="r" fontAlgn="ctr">
                        <a:lnSpc>
                          <a:spcPct val="150000"/>
                        </a:lnSpc>
                      </a:pPr>
                      <a:r>
                        <a:rPr lang="en-US" sz="1800" b="1"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Say Rs.</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ctr">
                        <a:lnSpc>
                          <a:spcPct val="150000"/>
                        </a:lnSpc>
                      </a:pPr>
                      <a:r>
                        <a:rPr lang="en-US" sz="1800" b="1"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Rs.</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72000" algn="r" fontAlgn="ctr">
                        <a:lnSpc>
                          <a:spcPct val="150000"/>
                        </a:lnSpc>
                      </a:pPr>
                      <a:r>
                        <a:rPr lang="en-US" sz="1800" b="1"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933790.00</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464667"/>
                  </a:ext>
                </a:extLst>
              </a:tr>
              <a:tr h="0">
                <a:tc gridSpan="2">
                  <a:txBody>
                    <a:bodyPr/>
                    <a:lstStyle/>
                    <a:p>
                      <a:pPr algn="r" fontAlgn="ctr">
                        <a:lnSpc>
                          <a:spcPct val="150000"/>
                        </a:lnSpc>
                      </a:pPr>
                      <a:r>
                        <a:rPr lang="en-US" sz="1800" b="1"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Cost</a:t>
                      </a:r>
                      <a:r>
                        <a:rPr lang="en-US" sz="1800" b="1" i="0" u="none" strike="noStrike" baseline="0" dirty="0">
                          <a:solidFill>
                            <a:srgbClr val="000000"/>
                          </a:solidFill>
                          <a:latin typeface="Calibri" panose="020F0502020204030204" pitchFamily="34" charset="0"/>
                          <a:ea typeface="Calibri" panose="020F0502020204030204" pitchFamily="34" charset="0"/>
                          <a:cs typeface="Calibri" panose="020F0502020204030204" pitchFamily="34" charset="0"/>
                        </a:rPr>
                        <a:t> Per Capita</a:t>
                      </a:r>
                      <a:endParaRPr lang="en-US" sz="1800" b="1"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ctr">
                        <a:lnSpc>
                          <a:spcPct val="150000"/>
                        </a:lnSpc>
                      </a:pPr>
                      <a:r>
                        <a:rPr lang="en-US" sz="1800" b="1"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Rs.</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72000" algn="r" fontAlgn="ctr">
                        <a:lnSpc>
                          <a:spcPct val="150000"/>
                        </a:lnSpc>
                      </a:pPr>
                      <a:r>
                        <a:rPr lang="en-US" sz="1800" b="1" i="0" u="none" strike="noStrike" dirty="0">
                          <a:solidFill>
                            <a:srgbClr val="000000"/>
                          </a:solidFill>
                          <a:latin typeface="Calibri" panose="020F0502020204030204" pitchFamily="34" charset="0"/>
                          <a:ea typeface="Calibri" panose="020F0502020204030204" pitchFamily="34" charset="0"/>
                          <a:cs typeface="Calibri" panose="020F0502020204030204" pitchFamily="34" charset="0"/>
                        </a:rPr>
                        <a:t>1471.00</a:t>
                      </a:r>
                    </a:p>
                  </a:txBody>
                  <a:tcPr marL="7193" marR="7193" marT="719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0547050"/>
                  </a:ext>
                </a:extLst>
              </a:tr>
            </a:tbl>
          </a:graphicData>
        </a:graphic>
      </p:graphicFrame>
    </p:spTree>
    <p:extLst>
      <p:ext uri="{BB962C8B-B14F-4D97-AF65-F5344CB8AC3E}">
        <p14:creationId xmlns:p14="http://schemas.microsoft.com/office/powerpoint/2010/main" val="298110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C113B4E5-5D15-3B58-46F7-2F4BBE78E9C0}"/>
              </a:ext>
            </a:extLst>
          </p:cNvPr>
          <p:cNvSpPr txBox="1"/>
          <p:nvPr/>
        </p:nvSpPr>
        <p:spPr>
          <a:xfrm>
            <a:off x="476250" y="424065"/>
            <a:ext cx="8991600" cy="338554"/>
          </a:xfrm>
          <a:prstGeom prst="rect">
            <a:avLst/>
          </a:prstGeom>
          <a:solidFill>
            <a:schemeClr val="accent2"/>
          </a:solidFill>
        </p:spPr>
        <p:txBody>
          <a:bodyPr wrap="square">
            <a:spAutoFit/>
          </a:bodyPr>
          <a:lstStyle/>
          <a:p>
            <a:pPr algn="ctr"/>
            <a:r>
              <a:rPr lang="en-IN" sz="1600" b="1" kern="100" dirty="0">
                <a:effectLst/>
                <a:ea typeface="Calibri" panose="020F0502020204030204" pitchFamily="34" charset="0"/>
                <a:cs typeface="Sakal Marathi" panose="02000400000000000000" pitchFamily="2" charset="0"/>
              </a:rPr>
              <a:t>Jal </a:t>
            </a:r>
            <a:r>
              <a:rPr lang="en-IN" sz="1600" b="1" kern="100" dirty="0">
                <a:ea typeface="Calibri" panose="020F0502020204030204" pitchFamily="34" charset="0"/>
                <a:cs typeface="Sakal Marathi" panose="02000400000000000000" pitchFamily="2" charset="0"/>
              </a:rPr>
              <a:t>Jeevan</a:t>
            </a:r>
            <a:r>
              <a:rPr lang="en-IN" sz="1600" b="1" kern="100" dirty="0">
                <a:effectLst/>
                <a:ea typeface="Calibri" panose="020F0502020204030204" pitchFamily="34" charset="0"/>
                <a:cs typeface="Sakal Marathi" panose="02000400000000000000" pitchFamily="2" charset="0"/>
              </a:rPr>
              <a:t> Mission</a:t>
            </a:r>
          </a:p>
        </p:txBody>
      </p:sp>
      <p:sp>
        <p:nvSpPr>
          <p:cNvPr id="2" name="TextBox 1">
            <a:extLst>
              <a:ext uri="{FF2B5EF4-FFF2-40B4-BE49-F238E27FC236}">
                <a16:creationId xmlns:a16="http://schemas.microsoft.com/office/drawing/2014/main" id="{12577710-AC52-6FD6-C625-891EB83883E0}"/>
              </a:ext>
            </a:extLst>
          </p:cNvPr>
          <p:cNvSpPr txBox="1"/>
          <p:nvPr/>
        </p:nvSpPr>
        <p:spPr>
          <a:xfrm>
            <a:off x="390525" y="981075"/>
            <a:ext cx="9077325" cy="3570208"/>
          </a:xfrm>
          <a:prstGeom prst="rect">
            <a:avLst/>
          </a:prstGeom>
          <a:noFill/>
        </p:spPr>
        <p:txBody>
          <a:bodyPr wrap="square" rtlCol="0">
            <a:spAutoFit/>
          </a:bodyPr>
          <a:lstStyle/>
          <a:p>
            <a:pPr marL="285750" lvl="0" indent="-285750" algn="just" defTabSz="914400">
              <a:buFont typeface="Wingdings" panose="05000000000000000000" pitchFamily="2" charset="2"/>
              <a:buChar char="Ø"/>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defRPr/>
            </a:pPr>
            <a:r>
              <a:rPr lang="en-US" sz="2000" b="1" dirty="0"/>
              <a:t>Concept &amp; Background</a:t>
            </a:r>
            <a:endParaRPr lang="en-IN" sz="2000" b="1" dirty="0">
              <a:cs typeface="Sakal Marathi" panose="02000400000000000000" pitchFamily="2" charset="0"/>
            </a:endParaRPr>
          </a:p>
          <a:p>
            <a:pPr algn="jus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n-US" sz="2000" kern="100" dirty="0">
              <a:solidFill>
                <a:srgbClr val="000000"/>
              </a:solidFill>
              <a:ea typeface="Times New Roman" panose="02020603050405020304" pitchFamily="18" charset="0"/>
              <a:cs typeface="Calibri" panose="020F0502020204030204" pitchFamily="34" charset="0"/>
            </a:endParaRPr>
          </a:p>
          <a:p>
            <a:pPr marL="628650" indent="-285750" algn="just">
              <a:spcAft>
                <a:spcPts val="1800"/>
              </a:spcAft>
              <a:buFont typeface="Arial" panose="020B0604020202020204" pitchFamily="34" charset="0"/>
              <a:buChar char="•"/>
            </a:pPr>
            <a:r>
              <a:rPr lang="en-IN" dirty="0"/>
              <a:t>Joint meeting with WATSAN, RWS, MSRLM &amp;  BDO. </a:t>
            </a:r>
          </a:p>
          <a:p>
            <a:pPr marL="628650" indent="-285750" algn="just">
              <a:spcAft>
                <a:spcPts val="1800"/>
              </a:spcAft>
              <a:buFont typeface="Arial" panose="020B0604020202020204" pitchFamily="34" charset="0"/>
              <a:buChar char="•"/>
            </a:pPr>
            <a:r>
              <a:rPr lang="en-IN" dirty="0"/>
              <a:t>Multiple Metting with SHG.</a:t>
            </a:r>
          </a:p>
          <a:p>
            <a:pPr marL="628650" indent="-285750" algn="just">
              <a:spcAft>
                <a:spcPts val="1800"/>
              </a:spcAft>
              <a:buFont typeface="Arial" panose="020B0604020202020204" pitchFamily="34" charset="0"/>
              <a:buChar char="•"/>
            </a:pPr>
            <a:r>
              <a:rPr lang="en-IN" dirty="0"/>
              <a:t>Willingness &amp; Training SHG Rolls &amp; Responsibilities.</a:t>
            </a:r>
          </a:p>
          <a:p>
            <a:pPr marL="628650" marR="0" indent="-285750" algn="just">
              <a:lnSpc>
                <a:spcPct val="100000"/>
              </a:lnSpc>
              <a:spcAft>
                <a:spcPts val="1800"/>
              </a:spcAft>
              <a:buFont typeface="Arial" panose="020B0604020202020204" pitchFamily="34" charset="0"/>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kern="100" dirty="0">
                <a:solidFill>
                  <a:srgbClr val="000000"/>
                </a:solidFill>
                <a:ea typeface="Times New Roman" panose="02020603050405020304" pitchFamily="18" charset="0"/>
                <a:cs typeface="Calibri" panose="020F0502020204030204" pitchFamily="34" charset="0"/>
              </a:rPr>
              <a:t>Jal </a:t>
            </a:r>
            <a:r>
              <a:rPr lang="en-IN" kern="100" dirty="0">
                <a:ea typeface="Calibri" panose="020F0502020204030204" pitchFamily="34" charset="0"/>
                <a:cs typeface="Sakal Marathi" panose="02000400000000000000" pitchFamily="2" charset="0"/>
              </a:rPr>
              <a:t>Jeevan</a:t>
            </a:r>
            <a:r>
              <a:rPr lang="en-US" kern="100" dirty="0">
                <a:solidFill>
                  <a:srgbClr val="000000"/>
                </a:solidFill>
                <a:ea typeface="Times New Roman" panose="02020603050405020304" pitchFamily="18" charset="0"/>
                <a:cs typeface="Calibri" panose="020F0502020204030204" pitchFamily="34" charset="0"/>
              </a:rPr>
              <a:t> Mission Ratnagiri District implementing the gravity scheme in Revenue Village </a:t>
            </a:r>
            <a:r>
              <a:rPr lang="en-US" kern="100" dirty="0" err="1">
                <a:solidFill>
                  <a:srgbClr val="000000"/>
                </a:solidFill>
                <a:ea typeface="Times New Roman" panose="02020603050405020304" pitchFamily="18" charset="0"/>
                <a:cs typeface="Calibri" panose="020F0502020204030204" pitchFamily="34" charset="0"/>
              </a:rPr>
              <a:t>Nivoshi</a:t>
            </a:r>
            <a:r>
              <a:rPr lang="en-US" kern="100" dirty="0">
                <a:solidFill>
                  <a:srgbClr val="000000"/>
                </a:solidFill>
                <a:ea typeface="Times New Roman" panose="02020603050405020304" pitchFamily="18" charset="0"/>
                <a:cs typeface="Calibri" panose="020F0502020204030204" pitchFamily="34" charset="0"/>
              </a:rPr>
              <a:t> Block Lajna. When SHG willingness for O&amp;M.</a:t>
            </a:r>
          </a:p>
          <a:p>
            <a:pPr marL="628650" marR="0" indent="-285750" algn="just">
              <a:lnSpc>
                <a:spcPct val="100000"/>
              </a:lnSpc>
              <a:spcAft>
                <a:spcPts val="1800"/>
              </a:spcAft>
              <a:buFont typeface="Arial" panose="020B0604020202020204" pitchFamily="34" charset="0"/>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kern="100" dirty="0">
                <a:solidFill>
                  <a:srgbClr val="000000"/>
                </a:solidFill>
                <a:ea typeface="Times New Roman" panose="02020603050405020304" pitchFamily="18" charset="0"/>
                <a:cs typeface="Calibri" panose="020F0502020204030204" pitchFamily="34" charset="0"/>
              </a:rPr>
              <a:t>This Village is small village with 402 population and 89 families. The main occupation is Agriculture and Farm </a:t>
            </a:r>
            <a:r>
              <a:rPr lang="en-US" kern="100" dirty="0" err="1">
                <a:solidFill>
                  <a:srgbClr val="000000"/>
                </a:solidFill>
                <a:ea typeface="Times New Roman" panose="02020603050405020304" pitchFamily="18" charset="0"/>
                <a:cs typeface="Calibri" panose="020F0502020204030204" pitchFamily="34" charset="0"/>
              </a:rPr>
              <a:t>Labour</a:t>
            </a:r>
            <a:r>
              <a:rPr lang="en-US" kern="100" dirty="0">
                <a:solidFill>
                  <a:srgbClr val="000000"/>
                </a:solidFill>
                <a:ea typeface="Times New Roman" panose="02020603050405020304" pitchFamily="18" charset="0"/>
                <a:cs typeface="Calibri" panose="020F0502020204030204" pitchFamily="34" charset="0"/>
              </a:rPr>
              <a:t>.</a:t>
            </a:r>
          </a:p>
        </p:txBody>
      </p:sp>
    </p:spTree>
    <p:extLst>
      <p:ext uri="{BB962C8B-B14F-4D97-AF65-F5344CB8AC3E}">
        <p14:creationId xmlns:p14="http://schemas.microsoft.com/office/powerpoint/2010/main" val="1786902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C4E0C2-A40A-F34C-32FA-1375D043408A}"/>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E0F7415E-FB1B-9AB7-16E1-7F9A3416CD32}"/>
              </a:ext>
            </a:extLst>
          </p:cNvPr>
          <p:cNvSpPr txBox="1"/>
          <p:nvPr/>
        </p:nvSpPr>
        <p:spPr>
          <a:xfrm>
            <a:off x="476250" y="300240"/>
            <a:ext cx="8991600" cy="338554"/>
          </a:xfrm>
          <a:prstGeom prst="rect">
            <a:avLst/>
          </a:prstGeom>
          <a:solidFill>
            <a:schemeClr val="accent2"/>
          </a:solidFill>
        </p:spPr>
        <p:txBody>
          <a:bodyPr wrap="square">
            <a:spAutoFit/>
          </a:bodyPr>
          <a:lstStyle/>
          <a:p>
            <a:pPr algn="ctr"/>
            <a:r>
              <a:rPr lang="en-IN" sz="1600" b="1" kern="100" dirty="0">
                <a:effectLst/>
                <a:ea typeface="Calibri" panose="020F0502020204030204" pitchFamily="34" charset="0"/>
                <a:cs typeface="Sakal Marathi" panose="02000400000000000000" pitchFamily="2" charset="0"/>
              </a:rPr>
              <a:t>Jal </a:t>
            </a:r>
            <a:r>
              <a:rPr lang="en-IN" sz="1600" b="1" kern="100" dirty="0">
                <a:ea typeface="Calibri" panose="020F0502020204030204" pitchFamily="34" charset="0"/>
                <a:cs typeface="Sakal Marathi" panose="02000400000000000000" pitchFamily="2" charset="0"/>
              </a:rPr>
              <a:t>Jeevan</a:t>
            </a:r>
            <a:r>
              <a:rPr lang="en-IN" sz="1600" b="1" kern="100" dirty="0">
                <a:effectLst/>
                <a:ea typeface="Calibri" panose="020F0502020204030204" pitchFamily="34" charset="0"/>
                <a:cs typeface="Sakal Marathi" panose="02000400000000000000" pitchFamily="2" charset="0"/>
              </a:rPr>
              <a:t> Mission</a:t>
            </a:r>
          </a:p>
        </p:txBody>
      </p:sp>
      <p:sp>
        <p:nvSpPr>
          <p:cNvPr id="2" name="TextBox 1">
            <a:extLst>
              <a:ext uri="{FF2B5EF4-FFF2-40B4-BE49-F238E27FC236}">
                <a16:creationId xmlns:a16="http://schemas.microsoft.com/office/drawing/2014/main" id="{F83872EF-289C-A81B-6AEC-A0BCBF52796E}"/>
              </a:ext>
            </a:extLst>
          </p:cNvPr>
          <p:cNvSpPr txBox="1"/>
          <p:nvPr/>
        </p:nvSpPr>
        <p:spPr>
          <a:xfrm>
            <a:off x="390525" y="800100"/>
            <a:ext cx="9077325" cy="4878259"/>
          </a:xfrm>
          <a:prstGeom prst="rect">
            <a:avLst/>
          </a:prstGeom>
          <a:noFill/>
        </p:spPr>
        <p:txBody>
          <a:bodyPr wrap="square" rtlCol="0">
            <a:spAutoFit/>
          </a:bodyPr>
          <a:lstStyle/>
          <a:p>
            <a:pPr marL="342900" indent="-342900" algn="just">
              <a:buFont typeface="Wingdings" panose="05000000000000000000" pitchFamily="2" charset="2"/>
              <a:buChar char="Ø"/>
            </a:pPr>
            <a:r>
              <a:rPr lang="en-US" sz="2000" b="1" dirty="0"/>
              <a:t>Efforts made to achieve the goal</a:t>
            </a:r>
            <a:endParaRPr lang="en-IN" sz="2000" b="1" dirty="0"/>
          </a:p>
          <a:p>
            <a:pPr algn="just"/>
            <a:endParaRPr lang="en-US" sz="1000" kern="100" dirty="0">
              <a:solidFill>
                <a:srgbClr val="000000"/>
              </a:solidFill>
              <a:ea typeface="Times New Roman" panose="02020603050405020304" pitchFamily="18" charset="0"/>
              <a:cs typeface="Calibri" panose="020F0502020204030204" pitchFamily="34" charset="0"/>
            </a:endParaRPr>
          </a:p>
          <a:p>
            <a:pPr marL="628650" indent="-285750" algn="just">
              <a:spcAft>
                <a:spcPts val="1200"/>
              </a:spcAft>
              <a:buFont typeface="Arial" panose="020B0604020202020204" pitchFamily="34" charset="0"/>
              <a:buChar char="•"/>
            </a:pPr>
            <a:r>
              <a:rPr lang="en-US" sz="1700" dirty="0" err="1"/>
              <a:t>Nivoshi</a:t>
            </a:r>
            <a:r>
              <a:rPr lang="en-US" sz="1700" dirty="0"/>
              <a:t> Declared as “Har Ghar Jal” Village on International Women's Day – March 8, 2023.</a:t>
            </a:r>
          </a:p>
          <a:p>
            <a:pPr marL="628650" indent="-285750" algn="just">
              <a:spcAft>
                <a:spcPts val="1200"/>
              </a:spcAft>
              <a:buFont typeface="Arial" panose="020B0604020202020204" pitchFamily="34" charset="0"/>
              <a:buChar char="•"/>
            </a:pPr>
            <a:r>
              <a:rPr lang="en-US" sz="1700" dirty="0"/>
              <a:t>On the celebrated occasion of International Women’s Day, March 8, 2023, the village of </a:t>
            </a:r>
            <a:r>
              <a:rPr lang="en-US" sz="1700" dirty="0" err="1"/>
              <a:t>Nivoshi</a:t>
            </a:r>
            <a:r>
              <a:rPr lang="en-US" sz="1700" dirty="0"/>
              <a:t> was proudly declared as a “Har Ghar Jal”. The declaration was officially certified on July 24, 2023.</a:t>
            </a:r>
          </a:p>
          <a:p>
            <a:pPr marL="628650" indent="-285750" algn="just">
              <a:spcAft>
                <a:spcPts val="1200"/>
              </a:spcAft>
              <a:buFont typeface="Arial" panose="020B0604020202020204" pitchFamily="34" charset="0"/>
              <a:buChar char="•"/>
            </a:pPr>
            <a:r>
              <a:rPr lang="en-US" sz="1700" dirty="0"/>
              <a:t>Handed over to SHG – Kranti </a:t>
            </a:r>
            <a:r>
              <a:rPr lang="en-US" sz="1700" dirty="0" err="1"/>
              <a:t>Utpadak</a:t>
            </a:r>
            <a:r>
              <a:rPr lang="en-US" sz="1700" dirty="0"/>
              <a:t> Self-Helf Group on 8 March, 2023.</a:t>
            </a:r>
          </a:p>
          <a:p>
            <a:pPr marL="628650" indent="-285750" algn="just">
              <a:spcAft>
                <a:spcPts val="1200"/>
              </a:spcAft>
              <a:buFont typeface="Arial" panose="020B0604020202020204" pitchFamily="34" charset="0"/>
              <a:buChar char="•"/>
            </a:pPr>
            <a:r>
              <a:rPr lang="en-US" sz="1700" dirty="0"/>
              <a:t>Successful Collection of Community Contribution by SHG.</a:t>
            </a:r>
          </a:p>
          <a:p>
            <a:pPr marL="628650" indent="-285750" algn="just">
              <a:spcAft>
                <a:spcPts val="1200"/>
              </a:spcAft>
              <a:buFont typeface="Arial" panose="020B0604020202020204" pitchFamily="34" charset="0"/>
              <a:buChar char="•"/>
            </a:pPr>
            <a:r>
              <a:rPr lang="en-US" sz="1700" dirty="0"/>
              <a:t>Regularly monthly water tax collection.</a:t>
            </a:r>
          </a:p>
          <a:p>
            <a:pPr marL="628650" indent="-285750" algn="just">
              <a:spcAft>
                <a:spcPts val="1200"/>
              </a:spcAft>
              <a:buFont typeface="Arial" panose="020B0604020202020204" pitchFamily="34" charset="0"/>
              <a:buChar char="•"/>
            </a:pPr>
            <a:r>
              <a:rPr lang="en-US" sz="1700" dirty="0"/>
              <a:t>Maintenance and repair of the water supply scheme. Key decisions—such as setting the water tax, recovery methods are made during regular SHG group meetings.</a:t>
            </a:r>
          </a:p>
          <a:p>
            <a:pPr marL="628650" indent="-285750" algn="just">
              <a:spcAft>
                <a:spcPts val="1200"/>
              </a:spcAft>
              <a:buFont typeface="Arial" panose="020B0604020202020204" pitchFamily="34" charset="0"/>
              <a:buChar char="•"/>
            </a:pPr>
            <a:r>
              <a:rPr lang="en-US" sz="1700" dirty="0"/>
              <a:t>This SHG, composed entirely of women, is not only continuing their traditional occupations but is also actively participating in the management and operation of the village's water supply scheme, showcasing the empowerment and leadership of women in rural development.</a:t>
            </a:r>
          </a:p>
        </p:txBody>
      </p:sp>
    </p:spTree>
    <p:extLst>
      <p:ext uri="{BB962C8B-B14F-4D97-AF65-F5344CB8AC3E}">
        <p14:creationId xmlns:p14="http://schemas.microsoft.com/office/powerpoint/2010/main" val="928383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D0B3A2-E3FE-1E7A-7444-55684547FDA8}"/>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81F0C066-D251-3C93-0DA5-D60A7D912E35}"/>
              </a:ext>
            </a:extLst>
          </p:cNvPr>
          <p:cNvSpPr txBox="1"/>
          <p:nvPr/>
        </p:nvSpPr>
        <p:spPr>
          <a:xfrm>
            <a:off x="476250" y="424065"/>
            <a:ext cx="8991600" cy="338554"/>
          </a:xfrm>
          <a:prstGeom prst="rect">
            <a:avLst/>
          </a:prstGeom>
          <a:solidFill>
            <a:schemeClr val="accent2"/>
          </a:solidFill>
        </p:spPr>
        <p:txBody>
          <a:bodyPr wrap="square">
            <a:spAutoFit/>
          </a:bodyPr>
          <a:lstStyle/>
          <a:p>
            <a:pPr algn="ctr"/>
            <a:r>
              <a:rPr lang="en-IN" sz="1600" b="1" kern="100" dirty="0">
                <a:effectLst/>
                <a:ea typeface="Calibri" panose="020F0502020204030204" pitchFamily="34" charset="0"/>
                <a:cs typeface="Sakal Marathi" panose="02000400000000000000" pitchFamily="2" charset="0"/>
              </a:rPr>
              <a:t>Jal </a:t>
            </a:r>
            <a:r>
              <a:rPr lang="en-IN" sz="1600" b="1" kern="100" dirty="0">
                <a:ea typeface="Calibri" panose="020F0502020204030204" pitchFamily="34" charset="0"/>
                <a:cs typeface="Sakal Marathi" panose="02000400000000000000" pitchFamily="2" charset="0"/>
              </a:rPr>
              <a:t>Jeevan</a:t>
            </a:r>
            <a:r>
              <a:rPr lang="en-IN" sz="1600" b="1" kern="100" dirty="0">
                <a:effectLst/>
                <a:ea typeface="Calibri" panose="020F0502020204030204" pitchFamily="34" charset="0"/>
                <a:cs typeface="Sakal Marathi" panose="02000400000000000000" pitchFamily="2" charset="0"/>
              </a:rPr>
              <a:t> Mission</a:t>
            </a:r>
          </a:p>
        </p:txBody>
      </p:sp>
      <p:sp>
        <p:nvSpPr>
          <p:cNvPr id="2" name="TextBox 1">
            <a:extLst>
              <a:ext uri="{FF2B5EF4-FFF2-40B4-BE49-F238E27FC236}">
                <a16:creationId xmlns:a16="http://schemas.microsoft.com/office/drawing/2014/main" id="{706807C6-FCEC-B1B4-A978-2DBFA565294A}"/>
              </a:ext>
            </a:extLst>
          </p:cNvPr>
          <p:cNvSpPr txBox="1"/>
          <p:nvPr/>
        </p:nvSpPr>
        <p:spPr>
          <a:xfrm>
            <a:off x="476250" y="1038225"/>
            <a:ext cx="8991600" cy="1268104"/>
          </a:xfrm>
          <a:prstGeom prst="rect">
            <a:avLst/>
          </a:prstGeom>
          <a:noFill/>
        </p:spPr>
        <p:txBody>
          <a:bodyPr wrap="square" rtlCol="0">
            <a:spAutoFit/>
          </a:bodyPr>
          <a:lstStyle/>
          <a:p>
            <a:pPr marL="342900" indent="-342900" algn="just">
              <a:buFont typeface="Wingdings" panose="05000000000000000000" pitchFamily="2" charset="2"/>
              <a:buChar char="Ø"/>
            </a:pPr>
            <a:endParaRPr lang="en-US" sz="2000" b="1" dirty="0"/>
          </a:p>
          <a:p>
            <a:pPr marL="342900" indent="-342900" algn="just">
              <a:buFont typeface="Wingdings" panose="05000000000000000000" pitchFamily="2" charset="2"/>
              <a:buChar char="Ø"/>
            </a:pPr>
            <a:endParaRPr lang="en-IN" sz="2000" b="1" dirty="0"/>
          </a:p>
          <a:p>
            <a:pPr algn="jus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n-US" kern="100" dirty="0">
              <a:solidFill>
                <a:srgbClr val="000000"/>
              </a:solidFill>
              <a:ea typeface="Times New Roman" panose="02020603050405020304" pitchFamily="18" charset="0"/>
              <a:cs typeface="Calibri" panose="020F0502020204030204" pitchFamily="34" charset="0"/>
            </a:endParaRPr>
          </a:p>
          <a:p>
            <a:pPr marR="0" algn="just">
              <a:lnSpc>
                <a:spcPct val="107000"/>
              </a:lnSpc>
              <a:spcAft>
                <a:spcPts val="8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n-US" dirty="0"/>
          </a:p>
        </p:txBody>
      </p:sp>
      <p:sp>
        <p:nvSpPr>
          <p:cNvPr id="4" name="Rectangle 2">
            <a:extLst>
              <a:ext uri="{FF2B5EF4-FFF2-40B4-BE49-F238E27FC236}">
                <a16:creationId xmlns:a16="http://schemas.microsoft.com/office/drawing/2014/main" id="{94D00AE3-E238-168B-E183-EAC12425DE38}"/>
              </a:ext>
            </a:extLst>
          </p:cNvPr>
          <p:cNvSpPr>
            <a:spLocks noChangeArrowheads="1"/>
          </p:cNvSpPr>
          <p:nvPr/>
        </p:nvSpPr>
        <p:spPr bwMode="auto">
          <a:xfrm rot="10800000" flipV="1">
            <a:off x="438150" y="954583"/>
            <a:ext cx="8953500" cy="3508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indent="-285750" algn="just" defTabSz="914400" eaLnBrk="0" fontAlgn="base" hangingPunct="0">
              <a:spcBef>
                <a:spcPct val="0"/>
              </a:spcBef>
              <a:spcAft>
                <a:spcPct val="0"/>
              </a:spcAft>
              <a:buFont typeface="Wingdings" panose="05000000000000000000" pitchFamily="2" charset="2"/>
              <a:buChar char="Ø"/>
            </a:pPr>
            <a:r>
              <a:rPr lang="en-US" sz="2000" b="1" dirty="0"/>
              <a:t>The Achievement</a:t>
            </a:r>
          </a:p>
          <a:p>
            <a:pPr marL="0" marR="0" lvl="0" indent="0" algn="just" defTabSz="914400" rtl="0" eaLnBrk="0" fontAlgn="base" latinLnBrk="0" hangingPunct="0">
              <a:lnSpc>
                <a:spcPct val="100000"/>
              </a:lnSpc>
              <a:spcBef>
                <a:spcPct val="0"/>
              </a:spcBef>
              <a:spcAft>
                <a:spcPct val="0"/>
              </a:spcAft>
              <a:buClrTx/>
              <a:buSzTx/>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628650" marR="0" lvl="0" indent="-361950" algn="just" defTabSz="914400" rtl="0" eaLnBrk="0" fontAlgn="base" latinLnBrk="0" hangingPunct="0">
              <a:lnSpc>
                <a:spcPct val="100000"/>
              </a:lnSpc>
              <a:spcBef>
                <a:spcPct val="0"/>
              </a:spcBef>
              <a:spcAft>
                <a:spcPts val="1200"/>
              </a:spcAft>
              <a:buClrTx/>
              <a:buSzTx/>
              <a:buFontTx/>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Women have become aware of the scheme, its maintenance, and take effective decisions regarding regular water tax collection.</a:t>
            </a:r>
          </a:p>
          <a:p>
            <a:pPr marL="628650" marR="0" lvl="0" indent="-361950" algn="just" defTabSz="914400" rtl="0" eaLnBrk="0" fontAlgn="base" latinLnBrk="0" hangingPunct="0">
              <a:lnSpc>
                <a:spcPct val="100000"/>
              </a:lnSpc>
              <a:spcBef>
                <a:spcPct val="0"/>
              </a:spcBef>
              <a:spcAft>
                <a:spcPts val="1200"/>
              </a:spcAft>
              <a:buClrTx/>
              <a:buSzTx/>
              <a:buFontTx/>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They have developed a strong sense of self-ownership and responsibility.</a:t>
            </a:r>
          </a:p>
          <a:p>
            <a:pPr marL="628650" marR="0" lvl="0" indent="-361950" algn="just" defTabSz="914400" rtl="0" eaLnBrk="0" fontAlgn="base" latinLnBrk="0" hangingPunct="0">
              <a:lnSpc>
                <a:spcPct val="100000"/>
              </a:lnSpc>
              <a:spcBef>
                <a:spcPct val="0"/>
              </a:spcBef>
              <a:spcAft>
                <a:spcPts val="1200"/>
              </a:spcAft>
              <a:buClrTx/>
              <a:buSzTx/>
              <a:buFontTx/>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SHG women regularly conduct sanitary surveys, water testing, and chemical inspections of the drinking water source.</a:t>
            </a:r>
          </a:p>
          <a:p>
            <a:pPr marL="628650" marR="0" lvl="0" indent="-361950" algn="just" defTabSz="914400" rtl="0" eaLnBrk="0" fontAlgn="base" latinLnBrk="0" hangingPunct="0">
              <a:lnSpc>
                <a:spcPct val="100000"/>
              </a:lnSpc>
              <a:spcBef>
                <a:spcPct val="0"/>
              </a:spcBef>
              <a:spcAft>
                <a:spcPts val="1200"/>
              </a:spcAft>
              <a:buClrTx/>
              <a:buSzTx/>
              <a:buFontTx/>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They also carry out minor repairs and maintenance of the water system.</a:t>
            </a:r>
          </a:p>
          <a:p>
            <a:pPr marL="628650" marR="0" lvl="0" indent="-361950" algn="just" defTabSz="914400" rtl="0" eaLnBrk="0" fontAlgn="base" latinLnBrk="0" hangingPunct="0">
              <a:lnSpc>
                <a:spcPct val="100000"/>
              </a:lnSpc>
              <a:spcBef>
                <a:spcPct val="0"/>
              </a:spcBef>
              <a:spcAft>
                <a:spcPts val="1200"/>
              </a:spcAft>
              <a:buClrTx/>
              <a:buSzTx/>
              <a:buFontTx/>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As SHGs achieve 100% recovery of the water tax, the Gram Panchayat has decided to give them an incentive of 2%.</a:t>
            </a:r>
          </a:p>
        </p:txBody>
      </p:sp>
    </p:spTree>
    <p:extLst>
      <p:ext uri="{BB962C8B-B14F-4D97-AF65-F5344CB8AC3E}">
        <p14:creationId xmlns:p14="http://schemas.microsoft.com/office/powerpoint/2010/main" val="2912109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CBA756-D9BA-2C04-377E-C555593207AC}"/>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2705A98B-BC7D-266C-50A5-07D1FDCFC06C}"/>
              </a:ext>
            </a:extLst>
          </p:cNvPr>
          <p:cNvSpPr txBox="1"/>
          <p:nvPr/>
        </p:nvSpPr>
        <p:spPr>
          <a:xfrm>
            <a:off x="476250" y="424065"/>
            <a:ext cx="8991600" cy="338554"/>
          </a:xfrm>
          <a:prstGeom prst="rect">
            <a:avLst/>
          </a:prstGeom>
          <a:solidFill>
            <a:schemeClr val="accent2"/>
          </a:solidFill>
        </p:spPr>
        <p:txBody>
          <a:bodyPr wrap="square">
            <a:spAutoFit/>
          </a:bodyPr>
          <a:lstStyle/>
          <a:p>
            <a:pPr algn="ctr"/>
            <a:r>
              <a:rPr lang="en-IN" sz="1600" b="1" kern="100" dirty="0">
                <a:effectLst/>
                <a:ea typeface="Calibri" panose="020F0502020204030204" pitchFamily="34" charset="0"/>
                <a:cs typeface="Sakal Marathi" panose="02000400000000000000" pitchFamily="2" charset="0"/>
              </a:rPr>
              <a:t>Jal </a:t>
            </a:r>
            <a:r>
              <a:rPr lang="en-IN" sz="1600" b="1" kern="100" dirty="0">
                <a:ea typeface="Calibri" panose="020F0502020204030204" pitchFamily="34" charset="0"/>
                <a:cs typeface="Sakal Marathi" panose="02000400000000000000" pitchFamily="2" charset="0"/>
              </a:rPr>
              <a:t>Jeevan</a:t>
            </a:r>
            <a:r>
              <a:rPr lang="en-IN" sz="1600" b="1" kern="100" dirty="0">
                <a:effectLst/>
                <a:ea typeface="Calibri" panose="020F0502020204030204" pitchFamily="34" charset="0"/>
                <a:cs typeface="Sakal Marathi" panose="02000400000000000000" pitchFamily="2" charset="0"/>
              </a:rPr>
              <a:t> Mission</a:t>
            </a:r>
          </a:p>
        </p:txBody>
      </p:sp>
      <p:sp>
        <p:nvSpPr>
          <p:cNvPr id="3" name="Rectangle 1">
            <a:extLst>
              <a:ext uri="{FF2B5EF4-FFF2-40B4-BE49-F238E27FC236}">
                <a16:creationId xmlns:a16="http://schemas.microsoft.com/office/drawing/2014/main" id="{B46EF67F-AA4C-B8C2-899D-F0F4EFC5FAFC}"/>
              </a:ext>
            </a:extLst>
          </p:cNvPr>
          <p:cNvSpPr>
            <a:spLocks noChangeArrowheads="1"/>
          </p:cNvSpPr>
          <p:nvPr/>
        </p:nvSpPr>
        <p:spPr bwMode="auto">
          <a:xfrm rot="10800000" flipV="1">
            <a:off x="476250" y="1045906"/>
            <a:ext cx="8991600" cy="3077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indent="-285750" defTabSz="914400" eaLnBrk="0" fontAlgn="base" hangingPunct="0">
              <a:spcBef>
                <a:spcPct val="0"/>
              </a:spcBef>
              <a:spcAft>
                <a:spcPct val="0"/>
              </a:spcAft>
              <a:buFont typeface="Wingdings" panose="05000000000000000000" pitchFamily="2" charset="2"/>
              <a:buChar char="Ø"/>
            </a:pPr>
            <a:r>
              <a:rPr lang="en-US" sz="2000" b="1" dirty="0"/>
              <a:t>Positive Impact</a:t>
            </a:r>
          </a:p>
          <a:p>
            <a:pPr marL="0" marR="0" lvl="0" indent="0" algn="l" defTabSz="914400" rtl="0" eaLnBrk="0" fontAlgn="base" latinLnBrk="0" hangingPunct="0">
              <a:lnSpc>
                <a:spcPct val="100000"/>
              </a:lnSpc>
              <a:spcBef>
                <a:spcPct val="0"/>
              </a:spcBef>
              <a:spcAft>
                <a:spcPct val="0"/>
              </a:spcAft>
              <a:buClrTx/>
              <a:buSzTx/>
              <a:tabLst/>
            </a:pPr>
            <a:endParaRPr lang="en-US" altLang="en-US" dirty="0">
              <a:latin typeface="Arial" panose="020B0604020202020204" pitchFamily="34" charset="0"/>
            </a:endParaRPr>
          </a:p>
          <a:p>
            <a:pPr marL="552450" marR="0" lvl="0" indent="-285750" algn="just" defTabSz="914400" rtl="0" eaLnBrk="0" fontAlgn="base" latinLnBrk="0" hangingPunct="0">
              <a:lnSpc>
                <a:spcPct val="100000"/>
              </a:lnSpc>
              <a:spcBef>
                <a:spcPct val="0"/>
              </a:spcBef>
              <a:spcAft>
                <a:spcPts val="1200"/>
              </a:spcAft>
              <a:buClrTx/>
              <a:buSzTx/>
              <a:buFont typeface="Arial" panose="020B0604020202020204" pitchFamily="34" charset="0"/>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All SHGs and the VWSC have been motivated and actively involved in the scheme.</a:t>
            </a:r>
          </a:p>
          <a:p>
            <a:pPr marL="552450" marR="0" lvl="0" indent="-285750" algn="just" defTabSz="914400" rtl="0" eaLnBrk="0" fontAlgn="base" latinLnBrk="0" hangingPunct="0">
              <a:lnSpc>
                <a:spcPct val="100000"/>
              </a:lnSpc>
              <a:spcBef>
                <a:spcPct val="0"/>
              </a:spcBef>
              <a:spcAft>
                <a:spcPts val="1200"/>
              </a:spcAft>
              <a:buClrTx/>
              <a:buSzTx/>
              <a:buFont typeface="Arial" panose="020B0604020202020204" pitchFamily="34" charset="0"/>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The initiative has increased social respect and dignity for women.</a:t>
            </a:r>
          </a:p>
          <a:p>
            <a:pPr marL="552450" marR="0" lvl="0" indent="-285750" algn="just" defTabSz="914400" rtl="0" eaLnBrk="0" fontAlgn="base" latinLnBrk="0" hangingPunct="0">
              <a:lnSpc>
                <a:spcPct val="100000"/>
              </a:lnSpc>
              <a:spcBef>
                <a:spcPct val="0"/>
              </a:spcBef>
              <a:spcAft>
                <a:spcPts val="1200"/>
              </a:spcAft>
              <a:buClrTx/>
              <a:buSzTx/>
              <a:buFont typeface="Arial" panose="020B0604020202020204" pitchFamily="34" charset="0"/>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It has sent a positive message to all women in the village about participation in the scheme.</a:t>
            </a:r>
          </a:p>
          <a:p>
            <a:pPr marL="552450" marR="0" lvl="0" indent="-285750" algn="just" defTabSz="914400" rtl="0" eaLnBrk="0" fontAlgn="base" latinLnBrk="0" hangingPunct="0">
              <a:lnSpc>
                <a:spcPct val="100000"/>
              </a:lnSpc>
              <a:spcBef>
                <a:spcPct val="0"/>
              </a:spcBef>
              <a:spcAft>
                <a:spcPts val="1200"/>
              </a:spcAft>
              <a:buClrTx/>
              <a:buSzTx/>
              <a:buFont typeface="Arial" panose="020B0604020202020204" pitchFamily="34" charset="0"/>
              <a:buChar char="•"/>
              <a:tabLst/>
            </a:pPr>
            <a:r>
              <a:rPr lang="en-US" altLang="en-US" dirty="0">
                <a:latin typeface="Arial" panose="020B0604020202020204" pitchFamily="34" charset="0"/>
              </a:rPr>
              <a:t>Way ahead – Skill development training to SHG for Plumbing, Electrician Pump Operator, etc. under </a:t>
            </a:r>
            <a:r>
              <a:rPr lang="en-US" altLang="en-US">
                <a:latin typeface="Arial" panose="020B0604020202020204" pitchFamily="34" charset="0"/>
              </a:rPr>
              <a:t>the JJM.</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626606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DB6A33-28B2-502E-AE67-8445E48E6DEA}"/>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6E01784B-4CFB-21C0-69B1-C224200119EF}"/>
              </a:ext>
            </a:extLst>
          </p:cNvPr>
          <p:cNvSpPr txBox="1"/>
          <p:nvPr/>
        </p:nvSpPr>
        <p:spPr>
          <a:xfrm>
            <a:off x="476250" y="214515"/>
            <a:ext cx="8991600" cy="338554"/>
          </a:xfrm>
          <a:prstGeom prst="rect">
            <a:avLst/>
          </a:prstGeom>
          <a:solidFill>
            <a:schemeClr val="accent2"/>
          </a:solidFill>
        </p:spPr>
        <p:txBody>
          <a:bodyPr wrap="square">
            <a:spAutoFit/>
          </a:bodyPr>
          <a:lstStyle/>
          <a:p>
            <a:pPr algn="ctr"/>
            <a:r>
              <a:rPr lang="en-IN" sz="1600" b="1" kern="100" dirty="0">
                <a:effectLst/>
                <a:ea typeface="Calibri" panose="020F0502020204030204" pitchFamily="34" charset="0"/>
                <a:cs typeface="Sakal Marathi" panose="02000400000000000000" pitchFamily="2" charset="0"/>
              </a:rPr>
              <a:t>Jal </a:t>
            </a:r>
            <a:r>
              <a:rPr lang="en-IN" sz="1600" b="1" kern="100" dirty="0">
                <a:ea typeface="Calibri" panose="020F0502020204030204" pitchFamily="34" charset="0"/>
                <a:cs typeface="Sakal Marathi" panose="02000400000000000000" pitchFamily="2" charset="0"/>
              </a:rPr>
              <a:t>Jeevan</a:t>
            </a:r>
            <a:r>
              <a:rPr lang="en-IN" sz="1600" b="1" kern="100" dirty="0">
                <a:effectLst/>
                <a:ea typeface="Calibri" panose="020F0502020204030204" pitchFamily="34" charset="0"/>
                <a:cs typeface="Sakal Marathi" panose="02000400000000000000" pitchFamily="2" charset="0"/>
              </a:rPr>
              <a:t> Mission</a:t>
            </a:r>
          </a:p>
        </p:txBody>
      </p:sp>
      <p:pic>
        <p:nvPicPr>
          <p:cNvPr id="3" name="Picture 2">
            <a:extLst>
              <a:ext uri="{FF2B5EF4-FFF2-40B4-BE49-F238E27FC236}">
                <a16:creationId xmlns:a16="http://schemas.microsoft.com/office/drawing/2014/main" id="{4D43415C-E196-7B38-9373-C0CAABE3DD65}"/>
              </a:ext>
            </a:extLst>
          </p:cNvPr>
          <p:cNvPicPr>
            <a:picLocks noChangeAspect="1"/>
          </p:cNvPicPr>
          <p:nvPr/>
        </p:nvPicPr>
        <p:blipFill rotWithShape="1">
          <a:blip r:embed="rId2">
            <a:extLst>
              <a:ext uri="{28A0092B-C50C-407E-A947-70E740481C1C}">
                <a14:useLocalDpi xmlns:a14="http://schemas.microsoft.com/office/drawing/2010/main" val="0"/>
              </a:ext>
            </a:extLst>
          </a:blip>
          <a:srcRect l="-2007" t="13237" r="-2086"/>
          <a:stretch/>
        </p:blipFill>
        <p:spPr>
          <a:xfrm>
            <a:off x="408742" y="752803"/>
            <a:ext cx="4239182" cy="2380922"/>
          </a:xfrm>
          <a:prstGeom prst="rect">
            <a:avLst/>
          </a:prstGeom>
        </p:spPr>
      </p:pic>
      <p:pic>
        <p:nvPicPr>
          <p:cNvPr id="14" name="Picture 13"/>
          <p:cNvPicPr>
            <a:picLocks noChangeAspect="1"/>
          </p:cNvPicPr>
          <p:nvPr/>
        </p:nvPicPr>
        <p:blipFill rotWithShape="1">
          <a:blip r:embed="rId3">
            <a:extLst>
              <a:ext uri="{28A0092B-C50C-407E-A947-70E740481C1C}">
                <a14:useLocalDpi xmlns:a14="http://schemas.microsoft.com/office/drawing/2010/main" val="0"/>
              </a:ext>
            </a:extLst>
          </a:blip>
          <a:srcRect l="-1" r="2549"/>
          <a:stretch/>
        </p:blipFill>
        <p:spPr>
          <a:xfrm>
            <a:off x="5258077" y="762328"/>
            <a:ext cx="4181477" cy="2409496"/>
          </a:xfrm>
          <a:prstGeom prst="rect">
            <a:avLst/>
          </a:prstGeom>
        </p:spPr>
      </p:pic>
      <p:sp>
        <p:nvSpPr>
          <p:cNvPr id="5" name="TextBox 4">
            <a:extLst>
              <a:ext uri="{FF2B5EF4-FFF2-40B4-BE49-F238E27FC236}">
                <a16:creationId xmlns:a16="http://schemas.microsoft.com/office/drawing/2014/main" id="{880A7E0F-CA0B-4C08-ED14-B18B0E1F7AE6}"/>
              </a:ext>
            </a:extLst>
          </p:cNvPr>
          <p:cNvSpPr txBox="1"/>
          <p:nvPr/>
        </p:nvSpPr>
        <p:spPr>
          <a:xfrm>
            <a:off x="476250" y="3152482"/>
            <a:ext cx="4076699" cy="738664"/>
          </a:xfrm>
          <a:prstGeom prst="rect">
            <a:avLst/>
          </a:prstGeom>
          <a:noFill/>
        </p:spPr>
        <p:txBody>
          <a:bodyPr wrap="square">
            <a:spAutoFit/>
          </a:bodyPr>
          <a:lstStyle/>
          <a:p>
            <a:pPr marL="0" marR="0" indent="0" algn="ctr">
              <a:lnSpc>
                <a:spcPct val="100000"/>
              </a:lnSpc>
              <a:spcAft>
                <a:spcPts val="0"/>
              </a:spcAft>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400" b="1" kern="1200" dirty="0">
                <a:solidFill>
                  <a:schemeClr val="tx1"/>
                </a:solidFill>
                <a:effectLst/>
                <a:latin typeface="+mn-lt"/>
                <a:ea typeface="+mn-ea"/>
                <a:cs typeface="+mn-cs"/>
              </a:rPr>
              <a:t>Agreement with GP </a:t>
            </a:r>
            <a:r>
              <a:rPr lang="en-US" sz="1400" b="1" kern="1200" dirty="0" err="1">
                <a:solidFill>
                  <a:schemeClr val="tx1"/>
                </a:solidFill>
                <a:effectLst/>
                <a:latin typeface="+mn-lt"/>
                <a:ea typeface="+mn-ea"/>
                <a:cs typeface="+mn-cs"/>
              </a:rPr>
              <a:t>Indavti</a:t>
            </a:r>
            <a:r>
              <a:rPr lang="en-US" sz="1400" b="1" kern="1200" baseline="0" dirty="0">
                <a:solidFill>
                  <a:schemeClr val="tx1"/>
                </a:solidFill>
                <a:effectLst/>
                <a:latin typeface="+mn-lt"/>
                <a:ea typeface="+mn-ea"/>
                <a:cs typeface="+mn-cs"/>
              </a:rPr>
              <a:t> and Kranti </a:t>
            </a:r>
            <a:r>
              <a:rPr lang="en-US" sz="1400" b="1" kern="1200" baseline="0" dirty="0" err="1">
                <a:solidFill>
                  <a:schemeClr val="tx1"/>
                </a:solidFill>
                <a:effectLst/>
                <a:latin typeface="+mn-lt"/>
                <a:ea typeface="+mn-ea"/>
                <a:cs typeface="+mn-cs"/>
              </a:rPr>
              <a:t>Utpadak</a:t>
            </a:r>
            <a:r>
              <a:rPr lang="en-US" sz="1400" b="1" kern="1200" baseline="0" dirty="0">
                <a:solidFill>
                  <a:schemeClr val="tx1"/>
                </a:solidFill>
                <a:effectLst/>
                <a:latin typeface="+mn-lt"/>
                <a:ea typeface="+mn-ea"/>
                <a:cs typeface="+mn-cs"/>
              </a:rPr>
              <a:t> Women group in this period Hon. CEO Mrs. Vaidehi Ranade</a:t>
            </a:r>
            <a:endParaRPr lang="en-IN" sz="1400" b="1" kern="100" dirty="0">
              <a:effectLst/>
              <a:latin typeface="+mn-lt"/>
              <a:ea typeface="Calibri" panose="020F0502020204030204" pitchFamily="34" charset="0"/>
              <a:cs typeface="Mangal" panose="02040503050203030202" pitchFamily="18" charset="0"/>
            </a:endParaRPr>
          </a:p>
        </p:txBody>
      </p:sp>
      <p:sp>
        <p:nvSpPr>
          <p:cNvPr id="7" name="TextBox 6">
            <a:extLst>
              <a:ext uri="{FF2B5EF4-FFF2-40B4-BE49-F238E27FC236}">
                <a16:creationId xmlns:a16="http://schemas.microsoft.com/office/drawing/2014/main" id="{179B1731-59F7-E0DF-AF9D-3A4380F48F83}"/>
              </a:ext>
            </a:extLst>
          </p:cNvPr>
          <p:cNvSpPr txBox="1"/>
          <p:nvPr/>
        </p:nvSpPr>
        <p:spPr>
          <a:xfrm>
            <a:off x="5248270" y="3190583"/>
            <a:ext cx="4181479" cy="523220"/>
          </a:xfrm>
          <a:prstGeom prst="rect">
            <a:avLst/>
          </a:prstGeom>
          <a:noFill/>
        </p:spPr>
        <p:txBody>
          <a:bodyPr wrap="square">
            <a:spAutoFit/>
          </a:bodyPr>
          <a:lstStyle/>
          <a:p>
            <a:pPr marL="0" marR="0" indent="0" algn="ctr" defTabSz="914400" rtl="0" eaLnBrk="1" fontAlgn="auto" latinLnBrk="0" hangingPunct="1">
              <a:lnSpc>
                <a:spcPct val="100000"/>
              </a:lnSpc>
              <a:spcBef>
                <a:spcPts val="0"/>
              </a:spcBef>
              <a:spcAft>
                <a:spcPts val="0"/>
              </a:spcAft>
              <a:buClrTx/>
              <a:buSzTx/>
              <a:buFontTx/>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defRPr/>
            </a:pPr>
            <a:r>
              <a:rPr lang="en-US" sz="1400" b="1" kern="1200" baseline="0" dirty="0">
                <a:solidFill>
                  <a:schemeClr val="tx1"/>
                </a:solidFill>
                <a:effectLst/>
                <a:latin typeface="+mn-lt"/>
                <a:ea typeface="+mn-ea"/>
                <a:cs typeface="+mn-cs"/>
              </a:rPr>
              <a:t>Hon. CEO Mrs. Vaidehi Ranade with</a:t>
            </a:r>
            <a:endParaRPr lang="en-IN" sz="1400" b="1" kern="100" dirty="0">
              <a:effectLst/>
              <a:latin typeface="+mn-lt"/>
              <a:ea typeface="Calibri" panose="020F0502020204030204" pitchFamily="34" charset="0"/>
              <a:cs typeface="Mangal" panose="02040503050203030202" pitchFamily="18" charset="0"/>
            </a:endParaRPr>
          </a:p>
          <a:p>
            <a:pPr marL="0" marR="0" indent="0" algn="ctr">
              <a:lnSpc>
                <a:spcPct val="100000"/>
              </a:lnSpc>
              <a:spcAft>
                <a:spcPts val="0"/>
              </a:spcAft>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400" b="1" kern="1200" dirty="0">
                <a:solidFill>
                  <a:schemeClr val="tx1"/>
                </a:solidFill>
                <a:effectLst/>
                <a:latin typeface="+mn-lt"/>
                <a:ea typeface="+mn-ea"/>
                <a:cs typeface="+mn-cs"/>
              </a:rPr>
              <a:t>Kranti </a:t>
            </a:r>
            <a:r>
              <a:rPr lang="en-US" sz="1400" b="1" kern="1200" dirty="0" err="1">
                <a:solidFill>
                  <a:schemeClr val="tx1"/>
                </a:solidFill>
                <a:effectLst/>
                <a:latin typeface="+mn-lt"/>
                <a:ea typeface="+mn-ea"/>
                <a:cs typeface="+mn-cs"/>
              </a:rPr>
              <a:t>Utpadak</a:t>
            </a:r>
            <a:r>
              <a:rPr lang="en-US" sz="1400" b="1" kern="1200" dirty="0">
                <a:solidFill>
                  <a:schemeClr val="tx1"/>
                </a:solidFill>
                <a:effectLst/>
                <a:latin typeface="+mn-lt"/>
                <a:ea typeface="+mn-ea"/>
                <a:cs typeface="+mn-cs"/>
              </a:rPr>
              <a:t> women's self-help group.</a:t>
            </a:r>
            <a:endParaRPr lang="en-IN" sz="1400" b="1" dirty="0"/>
          </a:p>
        </p:txBody>
      </p:sp>
      <p:pic>
        <p:nvPicPr>
          <p:cNvPr id="16" name="Picture 15">
            <a:extLst>
              <a:ext uri="{FF2B5EF4-FFF2-40B4-BE49-F238E27FC236}">
                <a16:creationId xmlns:a16="http://schemas.microsoft.com/office/drawing/2014/main" id="{47AE5BBF-EDF5-B25B-828F-C80FEA77A50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4883" y="3881329"/>
            <a:ext cx="4058067" cy="2287923"/>
          </a:xfrm>
          <a:prstGeom prst="rect">
            <a:avLst/>
          </a:prstGeom>
          <a:noFill/>
          <a:ln>
            <a:noFill/>
          </a:ln>
        </p:spPr>
      </p:pic>
      <p:pic>
        <p:nvPicPr>
          <p:cNvPr id="9" name="Picture 8">
            <a:extLst>
              <a:ext uri="{FF2B5EF4-FFF2-40B4-BE49-F238E27FC236}">
                <a16:creationId xmlns:a16="http://schemas.microsoft.com/office/drawing/2014/main" id="{9AF27D19-AE3A-11BE-2D14-BFBD788EF92F}"/>
              </a:ext>
            </a:extLst>
          </p:cNvPr>
          <p:cNvPicPr>
            <a:picLocks noChangeAspect="1"/>
          </p:cNvPicPr>
          <p:nvPr/>
        </p:nvPicPr>
        <p:blipFill>
          <a:blip r:embed="rId5"/>
          <a:stretch>
            <a:fillRect/>
          </a:stretch>
        </p:blipFill>
        <p:spPr>
          <a:xfrm>
            <a:off x="5258077" y="3862571"/>
            <a:ext cx="4181477" cy="2287924"/>
          </a:xfrm>
          <a:prstGeom prst="rect">
            <a:avLst/>
          </a:prstGeom>
        </p:spPr>
      </p:pic>
      <p:sp>
        <p:nvSpPr>
          <p:cNvPr id="11" name="TextBox 10">
            <a:extLst>
              <a:ext uri="{FF2B5EF4-FFF2-40B4-BE49-F238E27FC236}">
                <a16:creationId xmlns:a16="http://schemas.microsoft.com/office/drawing/2014/main" id="{38EF6AE5-2D6A-0BC8-1739-44D9F6765FA0}"/>
              </a:ext>
            </a:extLst>
          </p:cNvPr>
          <p:cNvSpPr txBox="1"/>
          <p:nvPr/>
        </p:nvSpPr>
        <p:spPr>
          <a:xfrm>
            <a:off x="494882" y="6201430"/>
            <a:ext cx="4058067" cy="523220"/>
          </a:xfrm>
          <a:prstGeom prst="rect">
            <a:avLst/>
          </a:prstGeom>
          <a:noFill/>
        </p:spPr>
        <p:txBody>
          <a:bodyPr wrap="square">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kern="1200" dirty="0" err="1">
                <a:solidFill>
                  <a:schemeClr val="tx1"/>
                </a:solidFill>
                <a:effectLst/>
                <a:latin typeface="+mn-lt"/>
                <a:ea typeface="+mn-ea"/>
                <a:cs typeface="+mn-cs"/>
              </a:rPr>
              <a:t>Mrs.Vaidehi</a:t>
            </a:r>
            <a:r>
              <a:rPr lang="en-US" sz="1400" b="1" kern="1200" dirty="0">
                <a:solidFill>
                  <a:schemeClr val="tx1"/>
                </a:solidFill>
                <a:effectLst/>
                <a:latin typeface="+mn-lt"/>
                <a:ea typeface="+mn-ea"/>
                <a:cs typeface="+mn-cs"/>
              </a:rPr>
              <a:t> Vinod Gurav demonstrating water sample testing using FTK kit.</a:t>
            </a:r>
            <a:endParaRPr lang="en-IN" sz="1400" b="1" kern="100" dirty="0">
              <a:effectLst/>
              <a:latin typeface="+mn-lt"/>
              <a:ea typeface="Calibri" panose="020F0502020204030204" pitchFamily="34" charset="0"/>
              <a:cs typeface="Mangal" panose="02040503050203030202" pitchFamily="18" charset="0"/>
            </a:endParaRPr>
          </a:p>
        </p:txBody>
      </p:sp>
      <p:sp>
        <p:nvSpPr>
          <p:cNvPr id="13" name="TextBox 12">
            <a:extLst>
              <a:ext uri="{FF2B5EF4-FFF2-40B4-BE49-F238E27FC236}">
                <a16:creationId xmlns:a16="http://schemas.microsoft.com/office/drawing/2014/main" id="{B75B5619-3641-AD31-D688-E15763F1A459}"/>
              </a:ext>
            </a:extLst>
          </p:cNvPr>
          <p:cNvSpPr txBox="1"/>
          <p:nvPr/>
        </p:nvSpPr>
        <p:spPr>
          <a:xfrm>
            <a:off x="5248271" y="6169252"/>
            <a:ext cx="4181478" cy="523220"/>
          </a:xfrm>
          <a:prstGeom prst="rect">
            <a:avLst/>
          </a:prstGeom>
          <a:noFill/>
        </p:spPr>
        <p:txBody>
          <a:bodyPr wrap="square">
            <a:spAutoFit/>
          </a:bodyPr>
          <a:lstStyle/>
          <a:p>
            <a:pPr algn="ctr"/>
            <a:r>
              <a:rPr lang="en-US" sz="1400" b="1" kern="1200" dirty="0">
                <a:solidFill>
                  <a:schemeClr val="tx1"/>
                </a:solidFill>
                <a:effectLst/>
                <a:latin typeface="+mn-lt"/>
                <a:ea typeface="+mn-ea"/>
                <a:cs typeface="+mn-cs"/>
              </a:rPr>
              <a:t>Kranti </a:t>
            </a:r>
            <a:r>
              <a:rPr lang="en-US" sz="1400" b="1" kern="1200" dirty="0" err="1">
                <a:solidFill>
                  <a:schemeClr val="tx1"/>
                </a:solidFill>
                <a:effectLst/>
                <a:latin typeface="+mn-lt"/>
                <a:ea typeface="+mn-ea"/>
                <a:cs typeface="+mn-cs"/>
              </a:rPr>
              <a:t>Utpadak</a:t>
            </a:r>
            <a:r>
              <a:rPr lang="en-US" sz="1400" b="1" kern="1200" dirty="0">
                <a:solidFill>
                  <a:schemeClr val="tx1"/>
                </a:solidFill>
                <a:effectLst/>
                <a:latin typeface="+mn-lt"/>
                <a:ea typeface="+mn-ea"/>
                <a:cs typeface="+mn-cs"/>
              </a:rPr>
              <a:t> women's self-help group operating water supply scheme.</a:t>
            </a:r>
            <a:endParaRPr lang="en-IN" sz="1400" b="1" dirty="0"/>
          </a:p>
        </p:txBody>
      </p:sp>
    </p:spTree>
    <p:extLst>
      <p:ext uri="{BB962C8B-B14F-4D97-AF65-F5344CB8AC3E}">
        <p14:creationId xmlns:p14="http://schemas.microsoft.com/office/powerpoint/2010/main" val="3073942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5432F1-248A-B8D8-BF40-A39C168E028E}"/>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42BC2FDC-0264-8C10-C1F2-E3ACE7DCB84D}"/>
              </a:ext>
            </a:extLst>
          </p:cNvPr>
          <p:cNvSpPr txBox="1"/>
          <p:nvPr/>
        </p:nvSpPr>
        <p:spPr>
          <a:xfrm>
            <a:off x="476250" y="424065"/>
            <a:ext cx="8991600" cy="338554"/>
          </a:xfrm>
          <a:prstGeom prst="rect">
            <a:avLst/>
          </a:prstGeom>
          <a:solidFill>
            <a:schemeClr val="accent2"/>
          </a:solidFill>
        </p:spPr>
        <p:txBody>
          <a:bodyPr wrap="square">
            <a:spAutoFit/>
          </a:bodyPr>
          <a:lstStyle/>
          <a:p>
            <a:pPr algn="ctr"/>
            <a:r>
              <a:rPr lang="en-IN" sz="1600" b="1" kern="100" dirty="0">
                <a:effectLst/>
                <a:ea typeface="Calibri" panose="020F0502020204030204" pitchFamily="34" charset="0"/>
                <a:cs typeface="Sakal Marathi" panose="02000400000000000000" pitchFamily="2" charset="0"/>
              </a:rPr>
              <a:t>Jal </a:t>
            </a:r>
            <a:r>
              <a:rPr lang="en-IN" sz="1600" b="1" kern="100" dirty="0">
                <a:ea typeface="Calibri" panose="020F0502020204030204" pitchFamily="34" charset="0"/>
                <a:cs typeface="Sakal Marathi" panose="02000400000000000000" pitchFamily="2" charset="0"/>
              </a:rPr>
              <a:t>Jeevan</a:t>
            </a:r>
            <a:r>
              <a:rPr lang="en-IN" sz="1600" b="1" kern="100" dirty="0">
                <a:effectLst/>
                <a:ea typeface="Calibri" panose="020F0502020204030204" pitchFamily="34" charset="0"/>
                <a:cs typeface="Sakal Marathi" panose="02000400000000000000" pitchFamily="2" charset="0"/>
              </a:rPr>
              <a:t> Mission</a:t>
            </a:r>
          </a:p>
        </p:txBody>
      </p:sp>
      <p:sp>
        <p:nvSpPr>
          <p:cNvPr id="2" name="TextBox 1">
            <a:extLst>
              <a:ext uri="{FF2B5EF4-FFF2-40B4-BE49-F238E27FC236}">
                <a16:creationId xmlns:a16="http://schemas.microsoft.com/office/drawing/2014/main" id="{9519402D-EE93-DE38-1ED4-B52010481E1C}"/>
              </a:ext>
            </a:extLst>
          </p:cNvPr>
          <p:cNvSpPr txBox="1"/>
          <p:nvPr/>
        </p:nvSpPr>
        <p:spPr>
          <a:xfrm>
            <a:off x="476250" y="3123057"/>
            <a:ext cx="8991600" cy="902491"/>
          </a:xfrm>
          <a:prstGeom prst="rect">
            <a:avLst/>
          </a:prstGeom>
          <a:noFill/>
        </p:spPr>
        <p:txBody>
          <a:bodyPr wrap="square" rtlCol="0">
            <a:spAutoFit/>
          </a:bodyPr>
          <a:lstStyle/>
          <a:p>
            <a:pPr algn="ctr">
              <a:lnSpc>
                <a:spcPct val="107000"/>
              </a:lnSpc>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3200" b="1" dirty="0"/>
              <a:t>Thank You !</a:t>
            </a:r>
          </a:p>
          <a:p>
            <a:pPr algn="just">
              <a:lnSpc>
                <a:spcPct val="107000"/>
              </a:lnSpc>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n-US" b="1" dirty="0"/>
          </a:p>
        </p:txBody>
      </p:sp>
      <p:sp>
        <p:nvSpPr>
          <p:cNvPr id="4" name="TextBox 3">
            <a:extLst>
              <a:ext uri="{FF2B5EF4-FFF2-40B4-BE49-F238E27FC236}">
                <a16:creationId xmlns:a16="http://schemas.microsoft.com/office/drawing/2014/main" id="{EAEE125B-2510-57BA-1216-FAC2BEEC4884}"/>
              </a:ext>
            </a:extLst>
          </p:cNvPr>
          <p:cNvSpPr txBox="1"/>
          <p:nvPr/>
        </p:nvSpPr>
        <p:spPr>
          <a:xfrm>
            <a:off x="2871216" y="2020824"/>
            <a:ext cx="5660136" cy="646331"/>
          </a:xfrm>
          <a:prstGeom prst="rect">
            <a:avLst/>
          </a:prstGeom>
          <a:noFill/>
        </p:spPr>
        <p:txBody>
          <a:bodyPr wrap="square" rtlCol="0">
            <a:spAutoFit/>
          </a:bodyPr>
          <a:lstStyle/>
          <a:p>
            <a:r>
              <a:rPr lang="en-IN" dirty="0" err="1">
                <a:hlinkClick r:id="rId2" action="ppaction://hlinkfile"/>
              </a:rPr>
              <a:t>Nivoshi</a:t>
            </a:r>
            <a:r>
              <a:rPr lang="en-IN" dirty="0">
                <a:hlinkClick r:id="rId2" action="ppaction://hlinkfile"/>
              </a:rPr>
              <a:t> Kranti </a:t>
            </a:r>
            <a:r>
              <a:rPr lang="en-IN" dirty="0" err="1">
                <a:hlinkClick r:id="rId2" action="ppaction://hlinkfile"/>
              </a:rPr>
              <a:t>Utpadak</a:t>
            </a:r>
            <a:r>
              <a:rPr lang="en-IN" dirty="0">
                <a:hlinkClick r:id="rId2" action="ppaction://hlinkfile"/>
              </a:rPr>
              <a:t> Self Help Group Video</a:t>
            </a:r>
            <a:endParaRPr lang="en-IN" dirty="0"/>
          </a:p>
          <a:p>
            <a:endParaRPr lang="en-IN" dirty="0"/>
          </a:p>
        </p:txBody>
      </p:sp>
    </p:spTree>
    <p:extLst>
      <p:ext uri="{BB962C8B-B14F-4D97-AF65-F5344CB8AC3E}">
        <p14:creationId xmlns:p14="http://schemas.microsoft.com/office/powerpoint/2010/main" val="319401050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408</TotalTime>
  <Words>664</Words>
  <Application>Microsoft Office PowerPoint</Application>
  <PresentationFormat>A4 Paper (210x297 mm)</PresentationFormat>
  <Paragraphs>109</Paragraphs>
  <Slides>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Calibri Light</vt:lpstr>
      <vt:lpstr>DVOT-Surekh</vt:lpstr>
      <vt:lpstr>Sakal Marathi</vt:lpstr>
      <vt:lpstr>Times New Roman</vt:lpstr>
      <vt:lpstr>Wingdings</vt:lpstr>
      <vt:lpstr>Office Theme</vt:lpstr>
      <vt:lpstr>Zilla Parishad Ratnagiri District Water &amp; Sanitation Mission Cell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Zilla Parishad Ratnagiri District Water &amp; Sanitation Mission Cell</dc:title>
  <dc:creator>amol kadam</dc:creator>
  <cp:lastModifiedBy>water quality</cp:lastModifiedBy>
  <cp:revision>139</cp:revision>
  <cp:lastPrinted>2025-10-06T09:38:19Z</cp:lastPrinted>
  <dcterms:created xsi:type="dcterms:W3CDTF">2025-03-11T17:20:11Z</dcterms:created>
  <dcterms:modified xsi:type="dcterms:W3CDTF">2025-10-06T09:43:04Z</dcterms:modified>
</cp:coreProperties>
</file>